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30"/>
  </p:notesMasterIdLst>
  <p:sldIdLst>
    <p:sldId id="278" r:id="rId5"/>
    <p:sldId id="286" r:id="rId6"/>
    <p:sldId id="327" r:id="rId7"/>
    <p:sldId id="326" r:id="rId8"/>
    <p:sldId id="323" r:id="rId9"/>
    <p:sldId id="328" r:id="rId10"/>
    <p:sldId id="324" r:id="rId11"/>
    <p:sldId id="329" r:id="rId12"/>
    <p:sldId id="266" r:id="rId13"/>
    <p:sldId id="262" r:id="rId14"/>
    <p:sldId id="275" r:id="rId15"/>
    <p:sldId id="257" r:id="rId16"/>
    <p:sldId id="264" r:id="rId17"/>
    <p:sldId id="267" r:id="rId18"/>
    <p:sldId id="271" r:id="rId19"/>
    <p:sldId id="261" r:id="rId20"/>
    <p:sldId id="258" r:id="rId21"/>
    <p:sldId id="276" r:id="rId22"/>
    <p:sldId id="270" r:id="rId23"/>
    <p:sldId id="274" r:id="rId24"/>
    <p:sldId id="263" r:id="rId25"/>
    <p:sldId id="269" r:id="rId26"/>
    <p:sldId id="325" r:id="rId27"/>
    <p:sldId id="277" r:id="rId28"/>
    <p:sldId id="272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ew Nosek" initials="AN" lastIdx="16" clrIdx="0">
    <p:extLst>
      <p:ext uri="{19B8F6BF-5375-455C-9EA6-DF929625EA0E}">
        <p15:presenceInfo xmlns:p15="http://schemas.microsoft.com/office/powerpoint/2012/main" userId="S::AJN1@NRC.GOV::a160b336-d863-4205-b6d8-698aa35ac2b5" providerId="AD"/>
      </p:ext>
    </p:extLst>
  </p:cmAuthor>
  <p:cmAuthor id="2" name="Sharp, Amy" initials="SA" lastIdx="11" clrIdx="1">
    <p:extLst>
      <p:ext uri="{19B8F6BF-5375-455C-9EA6-DF929625EA0E}">
        <p15:presenceInfo xmlns:p15="http://schemas.microsoft.com/office/powerpoint/2012/main" userId="S::AES3@NRC.GOV::54838762-5876-42c4-8a2d-7c9a1e160f1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05" autoAdjust="0"/>
    <p:restoredTop sz="89007" autoAdjust="0"/>
  </p:normalViewPr>
  <p:slideViewPr>
    <p:cSldViewPr snapToGrid="0" snapToObjects="1">
      <p:cViewPr varScale="1">
        <p:scale>
          <a:sx n="59" d="100"/>
          <a:sy n="59" d="100"/>
        </p:scale>
        <p:origin x="984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A1B1E0-B16C-4D44-9BB5-2D0A65BEE98A}" type="datetimeFigureOut">
              <a:rPr lang="en-US" smtClean="0"/>
              <a:t>8/25/2020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412C2A-B590-B241-9B2E-E5B51570A5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6856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9BEFA-51EB-4A2C-9D38-806E443A0FD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4943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412C2A-B590-B241-9B2E-E5B51570A56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9256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412C2A-B590-B241-9B2E-E5B51570A56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908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412C2A-B590-B241-9B2E-E5B51570A56E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04137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412C2A-B590-B241-9B2E-E5B51570A56E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71891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412C2A-B590-B241-9B2E-E5B51570A56E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74203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412C2A-B590-B241-9B2E-E5B51570A56E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3372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412C2A-B590-B241-9B2E-E5B51570A56E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65098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412C2A-B590-B241-9B2E-E5B51570A56E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40494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412C2A-B590-B241-9B2E-E5B51570A56E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75084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412C2A-B590-B241-9B2E-E5B51570A56E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6921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02C407-2095-405A-B79C-B3E3D250BF0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87703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02C407-2095-405A-B79C-B3E3D250BF02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2838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412C2A-B590-B241-9B2E-E5B51570A56E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4209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9BEFA-51EB-4A2C-9D38-806E443A0FD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0030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02C407-2095-405A-B79C-B3E3D250BF0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3386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02C407-2095-405A-B79C-B3E3D250BF0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4528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02C407-2095-405A-B79C-B3E3D250BF0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7333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r>
              <a:rPr lang="en-US" dirty="0"/>
              <a:t>To Summarize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02C407-2095-405A-B79C-B3E3D250BF0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4519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9BEFA-51EB-4A2C-9D38-806E443A0FD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5109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412C2A-B590-B241-9B2E-E5B51570A56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2857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C39CD8-32CB-FC4F-8F40-2DFEDFBE5C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F6DB4A-B209-794A-A2D4-23E056DB77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648936-E35B-B04B-9B42-861B40AE3C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1F054-6255-7D41-A8CB-5FC64DDBB7DE}" type="datetimeFigureOut">
              <a:rPr lang="en-US" smtClean="0"/>
              <a:t>8/25/2020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33947C-6B26-A54A-B6A8-DBDAB2FD70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8E3042-8186-1B44-9449-66A6861072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519C6-8676-D24A-A5F1-435E58B3DC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503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63787F-5B29-AD43-8069-7F11DF02F0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0FC1A28-A1CF-3749-B2D3-663F6D9582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9343DE-4B3C-F543-97BB-B040011AA7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1F054-6255-7D41-A8CB-5FC64DDBB7DE}" type="datetimeFigureOut">
              <a:rPr lang="en-US" smtClean="0"/>
              <a:t>8/25/2020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30B7E3-48D6-2744-9929-10BE1E16C6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4C6D89-0508-194F-9A93-249D77C4E4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519C6-8676-D24A-A5F1-435E58B3DC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1233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CADD999-B485-7041-830F-EFB263A525D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1A828C5-62D6-544B-9DAF-234CB12A0A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A16CE0-6607-E94A-8130-16010C2FDE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1F054-6255-7D41-A8CB-5FC64DDBB7DE}" type="datetimeFigureOut">
              <a:rPr lang="en-US" smtClean="0"/>
              <a:t>8/25/2020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107B55-382E-E043-A013-B942C6D02F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DF201B-AA37-F74F-AF1A-3301B4AA89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519C6-8676-D24A-A5F1-435E58B3DC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470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333AC7-00F4-2F45-97A2-9AF3792CD9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232DEC-4596-894D-8878-85A01B0F53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06BEEA-9669-644A-9EDA-81AF640147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1F054-6255-7D41-A8CB-5FC64DDBB7DE}" type="datetimeFigureOut">
              <a:rPr lang="en-US" smtClean="0"/>
              <a:t>8/25/2020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86CA49-0192-E04B-97CC-AC1C25EEEF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73E88C-B51F-2844-9817-2FC7D3CD4B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519C6-8676-D24A-A5F1-435E58B3DC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227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CEE74A-7E02-4242-81E7-613612B5E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AFDD83-C5EE-284B-A605-EBD28E031A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D13257-C461-DB48-9684-797BBAEC71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1F054-6255-7D41-A8CB-5FC64DDBB7DE}" type="datetimeFigureOut">
              <a:rPr lang="en-US" smtClean="0"/>
              <a:t>8/25/2020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2387EE-2E3E-5F4C-A65C-1DB69DA956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44AF2A-C43A-E549-A3C5-049C3162DC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519C6-8676-D24A-A5F1-435E58B3DC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000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6E5298-88EC-904B-AC42-5373ECBF17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876E81-432D-244B-866A-FC750B161E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FF8227-F92B-0749-B5B3-504E0855DD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3ED380-B3CA-0648-95DD-4F11196821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1F054-6255-7D41-A8CB-5FC64DDBB7DE}" type="datetimeFigureOut">
              <a:rPr lang="en-US" smtClean="0"/>
              <a:t>8/25/2020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A66CA0-C365-B146-839A-9B96F46EEC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364152-702B-D44C-AC09-1988159740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519C6-8676-D24A-A5F1-435E58B3DC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0091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8E6945-8F8B-B14C-B65D-D93307CD3E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DB521E-3006-7747-AEB7-23E53C7728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1ADD89A-F0EF-424F-AE6E-C8D69E8C90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14294C2-C5D6-E444-B3C7-F13E89806E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AF9BC96-2F9E-FC4D-B0A8-F4550472CB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24A7275-0984-6948-9180-9C4124237C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1F054-6255-7D41-A8CB-5FC64DDBB7DE}" type="datetimeFigureOut">
              <a:rPr lang="en-US" smtClean="0"/>
              <a:t>8/25/2020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5A7807D-FF4F-3944-9574-D28E8DECFA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A0BDD82-76F1-934B-A3CB-DD3940B7FE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519C6-8676-D24A-A5F1-435E58B3DC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3158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BF13A8-2E04-F941-B53B-D2014D36B7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D938A5D-7965-F845-9ACE-DAD7547D41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1F054-6255-7D41-A8CB-5FC64DDBB7DE}" type="datetimeFigureOut">
              <a:rPr lang="en-US" smtClean="0"/>
              <a:t>8/25/2020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0A6CC7D-9263-0E4C-A6D0-850D5713F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AC3198-3BC7-6140-988D-DF84ECD124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519C6-8676-D24A-A5F1-435E58B3DC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092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32BA7F0-7BD1-3241-87AA-8EF18BD0F5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1F054-6255-7D41-A8CB-5FC64DDBB7DE}" type="datetimeFigureOut">
              <a:rPr lang="en-US" smtClean="0"/>
              <a:t>8/25/2020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E69E32A-B722-8048-A35A-D0E57E7DB0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455A14-352F-304C-8BE7-0CF06A75F9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519C6-8676-D24A-A5F1-435E58B3DC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6912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6BFCAB-94A7-C649-8F56-A0C1B7BEE9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9FD51C-1644-0B4C-A5D1-94D046C7DD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40C78A3-C115-8C40-90BE-BF5E9B1406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0F5B08-94C7-8746-8181-A3956A3752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1F054-6255-7D41-A8CB-5FC64DDBB7DE}" type="datetimeFigureOut">
              <a:rPr lang="en-US" smtClean="0"/>
              <a:t>8/25/2020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C77468-3CCC-3144-ACFF-6559432E2A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A385BF-2AAE-CA41-B7D5-4CAD82766A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519C6-8676-D24A-A5F1-435E58B3DC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2124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C1FC0-E8A5-2943-AF24-EC58537081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0C18310-A95C-294D-A525-5F7DF2C5E54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00CC43-D12C-0444-B5F2-1F4E019BBF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E368CD-D7A0-054E-BEA3-DBD864C16C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1F054-6255-7D41-A8CB-5FC64DDBB7DE}" type="datetimeFigureOut">
              <a:rPr lang="en-US" smtClean="0"/>
              <a:t>8/25/2020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96FA5F-4528-814F-82F6-55A1F71ACD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F3D25F-B7B0-9E43-8D48-AAF51F308E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519C6-8676-D24A-A5F1-435E58B3DC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937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4B05ECD-8C39-A648-BB5A-6F45D18CB9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C818FD-D2FA-A84C-9C90-17FDFF78F1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3A6C51-F905-D442-9B90-3E2A288EDD0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B1F054-6255-7D41-A8CB-5FC64DDBB7DE}" type="datetimeFigureOut">
              <a:rPr lang="en-US" smtClean="0"/>
              <a:t>8/25/2020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85F5A6-87FF-034B-8826-EE1C7EBCE8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63ADB2-38C4-B845-B7EA-8B01CCF210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2519C6-8676-D24A-A5F1-435E58B3DC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469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9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2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07/s10549-010-0862-7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hyperlink" Target="http://www.epa.gov/radiation/federal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500741"/>
            <a:ext cx="9144000" cy="1856518"/>
          </a:xfrm>
        </p:spPr>
        <p:txBody>
          <a:bodyPr>
            <a:normAutofit fontScale="90000"/>
          </a:bodyPr>
          <a:lstStyle/>
          <a:p>
            <a:r>
              <a:rPr lang="en-US" dirty="0">
                <a:cs typeface="Arial" pitchFamily="34" charset="0"/>
              </a:rPr>
              <a:t>Valuing Nonfatal Cancer Risks in Cost-Benefit Analysis</a:t>
            </a:r>
            <a:br>
              <a:rPr lang="en-US" sz="4000" dirty="0">
                <a:cs typeface="Arial" pitchFamily="34" charset="0"/>
              </a:rPr>
            </a:br>
            <a:endParaRPr lang="en-US" sz="2400" dirty="0"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71800" y="5001481"/>
            <a:ext cx="6400800" cy="1659054"/>
          </a:xfrm>
        </p:spPr>
        <p:txBody>
          <a:bodyPr>
            <a:normAutofit/>
          </a:bodyPr>
          <a:lstStyle/>
          <a:p>
            <a:r>
              <a:rPr lang="en-US" sz="2800" dirty="0">
                <a:cs typeface="Arial" pitchFamily="34" charset="0"/>
              </a:rPr>
              <a:t>Amy Sharp (USNRC)</a:t>
            </a:r>
          </a:p>
          <a:p>
            <a:endParaRPr lang="en-US" dirty="0">
              <a:cs typeface="Arial" pitchFamily="34" charset="0"/>
            </a:endParaRPr>
          </a:p>
          <a:p>
            <a:r>
              <a:rPr lang="en-US" dirty="0">
                <a:cs typeface="Arial" pitchFamily="34" charset="0"/>
              </a:rPr>
              <a:t>2020 IMUG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0" descr="branding-logo-hi-r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232506"/>
            <a:ext cx="5486400" cy="162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478556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C4609F-D256-884E-8359-9713E0006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8319" y="0"/>
            <a:ext cx="7395882" cy="1423988"/>
          </a:xfrm>
        </p:spPr>
        <p:txBody>
          <a:bodyPr/>
          <a:lstStyle/>
          <a:p>
            <a:r>
              <a:rPr lang="en-US" dirty="0"/>
              <a:t>Modeling Approach and Assumptions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E57C8B-4AE3-F44C-A7BC-26970EC563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676037"/>
            <a:ext cx="5593080" cy="4500926"/>
          </a:xfrm>
        </p:spPr>
        <p:txBody>
          <a:bodyPr/>
          <a:lstStyle/>
          <a:p>
            <a:r>
              <a:rPr lang="en-US" dirty="0"/>
              <a:t>Breast and Lung Cancer</a:t>
            </a:r>
          </a:p>
          <a:p>
            <a:pPr lvl="1"/>
            <a:r>
              <a:rPr lang="en-US" dirty="0"/>
              <a:t>Among most prevalent cancers in U.S.</a:t>
            </a:r>
          </a:p>
          <a:p>
            <a:pPr lvl="1"/>
            <a:r>
              <a:rPr lang="en-US" dirty="0"/>
              <a:t>High cancer morbidity risk coefficients</a:t>
            </a:r>
          </a:p>
          <a:p>
            <a:r>
              <a:rPr lang="en-US" dirty="0"/>
              <a:t>Simulated Cohort of 100,000 identical individuals</a:t>
            </a:r>
          </a:p>
          <a:p>
            <a:r>
              <a:rPr lang="en-US" dirty="0"/>
              <a:t>50 years old </a:t>
            </a:r>
          </a:p>
          <a:p>
            <a:pPr lvl="1"/>
            <a:r>
              <a:rPr lang="en-US" dirty="0"/>
              <a:t>Average age of US population at  exposure is ~40</a:t>
            </a:r>
          </a:p>
          <a:p>
            <a:pPr lvl="1"/>
            <a:r>
              <a:rPr lang="en-US" dirty="0"/>
              <a:t>Cancer latency period of 10 years</a:t>
            </a:r>
          </a:p>
          <a:p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703BBD7-C414-FC40-9EDD-AA90705316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93169" y="1152444"/>
            <a:ext cx="5135000" cy="5705556"/>
          </a:xfrm>
          <a:prstGeom prst="rect">
            <a:avLst/>
          </a:prstGeom>
        </p:spPr>
      </p:pic>
      <p:pic>
        <p:nvPicPr>
          <p:cNvPr id="8" name="Picture 20" descr="branding-logo-hi-res">
            <a:extLst>
              <a:ext uri="{FF2B5EF4-FFF2-40B4-BE49-F238E27FC236}">
                <a16:creationId xmlns:a16="http://schemas.microsoft.com/office/drawing/2014/main" id="{4C9EE246-AB87-461D-940B-650FCFD188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86543"/>
            <a:ext cx="2667000" cy="78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59021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231F0D-A53F-4EFE-8FF1-748DF00B24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8318" y="83625"/>
            <a:ext cx="7771305" cy="998044"/>
          </a:xfrm>
        </p:spPr>
        <p:txBody>
          <a:bodyPr/>
          <a:lstStyle/>
          <a:p>
            <a:r>
              <a:rPr lang="en-US" dirty="0"/>
              <a:t>Baseline - Expected QALYs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8BEA149-8654-4D17-92B3-2A2FB92DB06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948051" y="3718640"/>
            <a:ext cx="5459647" cy="291129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7C6DE73-9856-44FC-A580-6E66FB16C1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0156" y="3917404"/>
            <a:ext cx="3667128" cy="256830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FEC7714-4115-4A85-9906-A307453F956C}"/>
              </a:ext>
            </a:extLst>
          </p:cNvPr>
          <p:cNvSpPr txBox="1"/>
          <p:nvPr/>
        </p:nvSpPr>
        <p:spPr>
          <a:xfrm>
            <a:off x="256478" y="997028"/>
            <a:ext cx="10773936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Followed approach outlined in HHS RIA Guidelines (HHS, 2016)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Expected QALYs are calculated by weighting the HRQL experienced in each future year of life by the probability of living that year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Conditional survival probabilities are obtained from the CDC Life Tables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HRQL weights are taken from </a:t>
            </a:r>
            <a:r>
              <a:rPr lang="en-US" sz="2400" dirty="0" err="1"/>
              <a:t>Hamner</a:t>
            </a:r>
            <a:r>
              <a:rPr lang="en-US" sz="2400" dirty="0"/>
              <a:t> et al. (2006) which found that self-perceived health status tends to decline with age.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Future QALYs are discounted using the same rates as applied to monetary values.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6" name="Picture 20" descr="branding-logo-hi-res">
            <a:extLst>
              <a:ext uri="{FF2B5EF4-FFF2-40B4-BE49-F238E27FC236}">
                <a16:creationId xmlns:a16="http://schemas.microsoft.com/office/drawing/2014/main" id="{EE67CD9B-7EBC-4A91-92ED-254CC6316B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34158"/>
            <a:ext cx="2667000" cy="78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567071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AC170B-8EC9-354A-A762-003177BF0E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8318" y="71473"/>
            <a:ext cx="8348381" cy="1079500"/>
          </a:xfrm>
        </p:spPr>
        <p:txBody>
          <a:bodyPr/>
          <a:lstStyle/>
          <a:p>
            <a:r>
              <a:rPr lang="en-US" dirty="0"/>
              <a:t>Markov Chain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22F160-7FB4-B14B-BC92-A6B7027A82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200" y="1117601"/>
            <a:ext cx="11023600" cy="188468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A Markov chain is a mathematical model used to describe a stochastic process with stationary transition probabilities</a:t>
            </a:r>
          </a:p>
          <a:p>
            <a:pPr lvl="1"/>
            <a:r>
              <a:rPr lang="en-US" dirty="0"/>
              <a:t>Characterized by the property of  “memory-lessness”</a:t>
            </a:r>
          </a:p>
          <a:p>
            <a:pPr lvl="1"/>
            <a:r>
              <a:rPr lang="en-US" dirty="0"/>
              <a:t>The probability of being in a future state depends only on the current state.</a:t>
            </a:r>
          </a:p>
          <a:p>
            <a:r>
              <a:rPr lang="en-US" dirty="0"/>
              <a:t>Used extensively in cost-effectiveness analysis and medical decision-making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91EAD65-5624-CC4B-B133-CB6EAECBEB76}"/>
              </a:ext>
            </a:extLst>
          </p:cNvPr>
          <p:cNvGrpSpPr/>
          <p:nvPr/>
        </p:nvGrpSpPr>
        <p:grpSpPr>
          <a:xfrm>
            <a:off x="7245673" y="3466950"/>
            <a:ext cx="4176042" cy="2547365"/>
            <a:chOff x="0" y="0"/>
            <a:chExt cx="2915307" cy="1823701"/>
          </a:xfrm>
        </p:grpSpPr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2D22BFFD-BC95-DF49-93CE-81844038BF11}"/>
                </a:ext>
              </a:extLst>
            </p:cNvPr>
            <p:cNvCxnSpPr/>
            <p:nvPr/>
          </p:nvCxnSpPr>
          <p:spPr>
            <a:xfrm>
              <a:off x="888351" y="848304"/>
              <a:ext cx="308402" cy="381023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E7A68420-E1CD-7946-89F5-220A630D0F0C}"/>
                </a:ext>
              </a:extLst>
            </p:cNvPr>
            <p:cNvCxnSpPr/>
            <p:nvPr/>
          </p:nvCxnSpPr>
          <p:spPr>
            <a:xfrm flipH="1">
              <a:off x="1761406" y="848304"/>
              <a:ext cx="312711" cy="380282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41E666F4-3A24-0749-8C31-CFEE11563433}"/>
                </a:ext>
              </a:extLst>
            </p:cNvPr>
            <p:cNvGrpSpPr/>
            <p:nvPr/>
          </p:nvGrpSpPr>
          <p:grpSpPr>
            <a:xfrm>
              <a:off x="0" y="0"/>
              <a:ext cx="2915307" cy="1823701"/>
              <a:chOff x="0" y="0"/>
              <a:chExt cx="2915307" cy="1823701"/>
            </a:xfrm>
          </p:grpSpPr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BAA514A2-6E7E-E245-8724-EC899B22AE3E}"/>
                  </a:ext>
                </a:extLst>
              </p:cNvPr>
              <p:cNvGrpSpPr/>
              <p:nvPr/>
            </p:nvGrpSpPr>
            <p:grpSpPr>
              <a:xfrm>
                <a:off x="968444" y="1188701"/>
                <a:ext cx="990600" cy="635000"/>
                <a:chOff x="0" y="0"/>
                <a:chExt cx="990600" cy="635000"/>
              </a:xfrm>
            </p:grpSpPr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3EFBC99A-2943-BC46-B082-53EA3E58C151}"/>
                    </a:ext>
                  </a:extLst>
                </p:cNvPr>
                <p:cNvSpPr/>
                <p:nvPr/>
              </p:nvSpPr>
              <p:spPr>
                <a:xfrm>
                  <a:off x="0" y="0"/>
                  <a:ext cx="990600" cy="635000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b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sz="1200">
                      <a:effectLst/>
                      <a:ea typeface="Yu Mincho" panose="02020400000000000000" pitchFamily="18" charset="-128"/>
                      <a:cs typeface="Times New Roman" panose="02020603050405020304" pitchFamily="18" charset="0"/>
                    </a:rPr>
                    <a:t> </a:t>
                  </a:r>
                </a:p>
              </p:txBody>
            </p:sp>
            <p:sp>
              <p:nvSpPr>
                <p:cNvPr id="30" name="Text Box 4">
                  <a:extLst>
                    <a:ext uri="{FF2B5EF4-FFF2-40B4-BE49-F238E27FC236}">
                      <a16:creationId xmlns:a16="http://schemas.microsoft.com/office/drawing/2014/main" id="{F04DCD62-D282-7F48-8A8E-ACF47EBCE0F7}"/>
                    </a:ext>
                  </a:extLst>
                </p:cNvPr>
                <p:cNvSpPr txBox="1"/>
                <p:nvPr/>
              </p:nvSpPr>
              <p:spPr>
                <a:xfrm>
                  <a:off x="118325" y="153513"/>
                  <a:ext cx="754732" cy="313700"/>
                </a:xfrm>
                <a:custGeom>
                  <a:avLst/>
                  <a:gdLst>
                    <a:gd name="connsiteX0" fmla="*/ 0 w 762000"/>
                    <a:gd name="connsiteY0" fmla="*/ 0 h 345652"/>
                    <a:gd name="connsiteX1" fmla="*/ 762000 w 762000"/>
                    <a:gd name="connsiteY1" fmla="*/ 0 h 345652"/>
                    <a:gd name="connsiteX2" fmla="*/ 762000 w 762000"/>
                    <a:gd name="connsiteY2" fmla="*/ 345652 h 345652"/>
                    <a:gd name="connsiteX3" fmla="*/ 0 w 762000"/>
                    <a:gd name="connsiteY3" fmla="*/ 345652 h 345652"/>
                    <a:gd name="connsiteX4" fmla="*/ 0 w 762000"/>
                    <a:gd name="connsiteY4" fmla="*/ 0 h 345652"/>
                    <a:gd name="connsiteX0" fmla="*/ 0 w 762000"/>
                    <a:gd name="connsiteY0" fmla="*/ 0 h 345652"/>
                    <a:gd name="connsiteX1" fmla="*/ 762000 w 762000"/>
                    <a:gd name="connsiteY1" fmla="*/ 0 h 345652"/>
                    <a:gd name="connsiteX2" fmla="*/ 762000 w 762000"/>
                    <a:gd name="connsiteY2" fmla="*/ 345652 h 345652"/>
                    <a:gd name="connsiteX3" fmla="*/ 0 w 762000"/>
                    <a:gd name="connsiteY3" fmla="*/ 345652 h 345652"/>
                    <a:gd name="connsiteX4" fmla="*/ 0 w 762000"/>
                    <a:gd name="connsiteY4" fmla="*/ 0 h 3456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2000" h="345652">
                      <a:moveTo>
                        <a:pt x="0" y="0"/>
                      </a:moveTo>
                      <a:lnTo>
                        <a:pt x="762000" y="0"/>
                      </a:lnTo>
                      <a:lnTo>
                        <a:pt x="762000" y="345652"/>
                      </a:lnTo>
                      <a:lnTo>
                        <a:pt x="0" y="34565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 w="6350">
                  <a:noFill/>
                </a:ln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algn="ctr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sz="1200">
                      <a:effectLst/>
                      <a:latin typeface="Calibri" panose="020F0502020204030204" pitchFamily="34" charset="0"/>
                      <a:ea typeface="Yu Mincho" panose="02020400000000000000" pitchFamily="18" charset="-128"/>
                      <a:cs typeface="Times New Roman" panose="02020603050405020304" pitchFamily="18" charset="0"/>
                    </a:rPr>
                    <a:t>Dead</a:t>
                  </a:r>
                </a:p>
              </p:txBody>
            </p:sp>
          </p:grpSp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D9388C84-74DA-D74F-93D9-4F6A49EE1897}"/>
                  </a:ext>
                </a:extLst>
              </p:cNvPr>
              <p:cNvGrpSpPr/>
              <p:nvPr/>
            </p:nvGrpSpPr>
            <p:grpSpPr>
              <a:xfrm>
                <a:off x="1849472" y="0"/>
                <a:ext cx="1065835" cy="848007"/>
                <a:chOff x="0" y="0"/>
                <a:chExt cx="1065835" cy="848007"/>
              </a:xfrm>
            </p:grpSpPr>
            <p:grpSp>
              <p:nvGrpSpPr>
                <p:cNvPr id="23" name="Group 22">
                  <a:extLst>
                    <a:ext uri="{FF2B5EF4-FFF2-40B4-BE49-F238E27FC236}">
                      <a16:creationId xmlns:a16="http://schemas.microsoft.com/office/drawing/2014/main" id="{1603586F-5BEE-3042-8939-11465D7E7060}"/>
                    </a:ext>
                  </a:extLst>
                </p:cNvPr>
                <p:cNvGrpSpPr/>
                <p:nvPr/>
              </p:nvGrpSpPr>
              <p:grpSpPr>
                <a:xfrm>
                  <a:off x="0" y="213007"/>
                  <a:ext cx="990600" cy="635000"/>
                  <a:chOff x="0" y="0"/>
                  <a:chExt cx="990600" cy="635000"/>
                </a:xfrm>
              </p:grpSpPr>
              <p:sp>
                <p:nvSpPr>
                  <p:cNvPr id="27" name="Oval 26">
                    <a:extLst>
                      <a:ext uri="{FF2B5EF4-FFF2-40B4-BE49-F238E27FC236}">
                        <a16:creationId xmlns:a16="http://schemas.microsoft.com/office/drawing/2014/main" id="{46BEC054-8368-114E-BB39-1F6F3B3534FF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990600" cy="635000"/>
                  </a:xfrm>
                  <a:prstGeom prst="ellipse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8" name="Text Box 117">
                    <a:extLst>
                      <a:ext uri="{FF2B5EF4-FFF2-40B4-BE49-F238E27FC236}">
                        <a16:creationId xmlns:a16="http://schemas.microsoft.com/office/drawing/2014/main" id="{9357B046-829F-4C4A-BE7B-D79DA80C7041}"/>
                      </a:ext>
                    </a:extLst>
                  </p:cNvPr>
                  <p:cNvSpPr txBox="1"/>
                  <p:nvPr/>
                </p:nvSpPr>
                <p:spPr>
                  <a:xfrm>
                    <a:off x="109974" y="169457"/>
                    <a:ext cx="762000" cy="292082"/>
                  </a:xfrm>
                  <a:prstGeom prst="rect">
                    <a:avLst/>
                  </a:prstGeom>
                  <a:solidFill>
                    <a:schemeClr val="lt1"/>
                  </a:solidFill>
                  <a:ln w="6350">
                    <a:noFill/>
                  </a:ln>
                </p:spPr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algn="ctr">
                      <a:spcBef>
                        <a:spcPts val="0"/>
                      </a:spcBef>
                      <a:spcAft>
                        <a:spcPts val="0"/>
                      </a:spcAft>
                    </a:pPr>
                    <a:r>
                      <a:rPr lang="en-US" sz="1200">
                        <a:effectLst/>
                        <a:latin typeface="Calibri" panose="020F050202020403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rPr>
                      <a:t>Sick</a:t>
                    </a:r>
                  </a:p>
                </p:txBody>
              </p:sp>
            </p:grpSp>
            <p:grpSp>
              <p:nvGrpSpPr>
                <p:cNvPr id="24" name="Group 23">
                  <a:extLst>
                    <a:ext uri="{FF2B5EF4-FFF2-40B4-BE49-F238E27FC236}">
                      <a16:creationId xmlns:a16="http://schemas.microsoft.com/office/drawing/2014/main" id="{F106C3B6-23FE-134C-8E77-CCBDDDD20627}"/>
                    </a:ext>
                  </a:extLst>
                </p:cNvPr>
                <p:cNvGrpSpPr/>
                <p:nvPr/>
              </p:nvGrpSpPr>
              <p:grpSpPr>
                <a:xfrm>
                  <a:off x="685157" y="0"/>
                  <a:ext cx="380678" cy="382591"/>
                  <a:chOff x="0" y="0"/>
                  <a:chExt cx="444500" cy="447886"/>
                </a:xfrm>
              </p:grpSpPr>
              <p:sp>
                <p:nvSpPr>
                  <p:cNvPr id="25" name="Arc 24">
                    <a:extLst>
                      <a:ext uri="{FF2B5EF4-FFF2-40B4-BE49-F238E27FC236}">
                        <a16:creationId xmlns:a16="http://schemas.microsoft.com/office/drawing/2014/main" id="{5B5BDD9E-4015-0545-9FC4-34934A0BE9BE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444500" cy="447040"/>
                  </a:xfrm>
                  <a:prstGeom prst="arc">
                    <a:avLst>
                      <a:gd name="adj1" fmla="val 9936340"/>
                      <a:gd name="adj2" fmla="val 3206960"/>
                    </a:avLst>
                  </a:prstGeom>
                  <a:ln w="1270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US"/>
                  </a:p>
                </p:txBody>
              </p:sp>
              <p:cxnSp>
                <p:nvCxnSpPr>
                  <p:cNvPr id="26" name="Straight Arrow Connector 25">
                    <a:extLst>
                      <a:ext uri="{FF2B5EF4-FFF2-40B4-BE49-F238E27FC236}">
                        <a16:creationId xmlns:a16="http://schemas.microsoft.com/office/drawing/2014/main" id="{C6F1BA18-470E-0A4F-AB5D-F168CB165E2A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304800" y="402167"/>
                    <a:ext cx="45719" cy="45719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231E8921-30FB-DC43-A345-986374850B60}"/>
                  </a:ext>
                </a:extLst>
              </p:cNvPr>
              <p:cNvGrpSpPr/>
              <p:nvPr/>
            </p:nvGrpSpPr>
            <p:grpSpPr>
              <a:xfrm>
                <a:off x="0" y="26697"/>
                <a:ext cx="1138388" cy="822867"/>
                <a:chOff x="0" y="0"/>
                <a:chExt cx="1138388" cy="822867"/>
              </a:xfrm>
            </p:grpSpPr>
            <p:grpSp>
              <p:nvGrpSpPr>
                <p:cNvPr id="17" name="Group 16">
                  <a:extLst>
                    <a:ext uri="{FF2B5EF4-FFF2-40B4-BE49-F238E27FC236}">
                      <a16:creationId xmlns:a16="http://schemas.microsoft.com/office/drawing/2014/main" id="{BD06B9C9-0141-9649-8B1E-52A85CCD0C54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138388" cy="822867"/>
                  <a:chOff x="0" y="0"/>
                  <a:chExt cx="1138388" cy="822867"/>
                </a:xfrm>
              </p:grpSpPr>
              <p:sp>
                <p:nvSpPr>
                  <p:cNvPr id="19" name="Oval 18">
                    <a:extLst>
                      <a:ext uri="{FF2B5EF4-FFF2-40B4-BE49-F238E27FC236}">
                        <a16:creationId xmlns:a16="http://schemas.microsoft.com/office/drawing/2014/main" id="{58629037-22E3-B646-83CE-6255B72425EC}"/>
                      </a:ext>
                    </a:extLst>
                  </p:cNvPr>
                  <p:cNvSpPr/>
                  <p:nvPr/>
                </p:nvSpPr>
                <p:spPr>
                  <a:xfrm>
                    <a:off x="147788" y="187867"/>
                    <a:ext cx="990600" cy="635000"/>
                  </a:xfrm>
                  <a:prstGeom prst="ellipse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b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>
                      <a:spcBef>
                        <a:spcPts val="0"/>
                      </a:spcBef>
                      <a:spcAft>
                        <a:spcPts val="0"/>
                      </a:spcAft>
                    </a:pPr>
                    <a:r>
                      <a:rPr lang="en-US" sz="1200">
                        <a:ln w="9525" cap="rnd" cmpd="sng" algn="ctr">
                          <a:solidFill>
                            <a:srgbClr val="000000"/>
                          </a:solidFill>
                          <a:prstDash val="solid"/>
                          <a:bevel/>
                        </a:ln>
                        <a:effectLst/>
                        <a:ea typeface="Yu Mincho" panose="02020400000000000000" pitchFamily="18" charset="-128"/>
                        <a:cs typeface="Times New Roman" panose="02020603050405020304" pitchFamily="18" charset="0"/>
                      </a:rPr>
                      <a:t> </a:t>
                    </a:r>
                    <a:endParaRPr lang="en-US" sz="1200">
                      <a:effectLst/>
                      <a:ea typeface="Yu Mincho" panose="02020400000000000000" pitchFamily="18" charset="-128"/>
                      <a:cs typeface="Times New Roman" panose="02020603050405020304" pitchFamily="18" charset="0"/>
                    </a:endParaRPr>
                  </a:p>
                </p:txBody>
              </p:sp>
              <p:grpSp>
                <p:nvGrpSpPr>
                  <p:cNvPr id="20" name="Group 19">
                    <a:extLst>
                      <a:ext uri="{FF2B5EF4-FFF2-40B4-BE49-F238E27FC236}">
                        <a16:creationId xmlns:a16="http://schemas.microsoft.com/office/drawing/2014/main" id="{D7F7DC9E-B579-AC41-90C3-42B558F6D723}"/>
                      </a:ext>
                    </a:extLst>
                  </p:cNvPr>
                  <p:cNvGrpSpPr/>
                  <p:nvPr/>
                </p:nvGrpSpPr>
                <p:grpSpPr>
                  <a:xfrm rot="17836924">
                    <a:off x="957" y="-957"/>
                    <a:ext cx="380678" cy="382591"/>
                    <a:chOff x="0" y="0"/>
                    <a:chExt cx="444500" cy="447886"/>
                  </a:xfrm>
                </p:grpSpPr>
                <p:sp>
                  <p:nvSpPr>
                    <p:cNvPr id="21" name="Arc 20">
                      <a:extLst>
                        <a:ext uri="{FF2B5EF4-FFF2-40B4-BE49-F238E27FC236}">
                          <a16:creationId xmlns:a16="http://schemas.microsoft.com/office/drawing/2014/main" id="{86B33DDF-D5E9-1544-8EAE-AAF4198D42D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0" y="0"/>
                      <a:ext cx="444500" cy="447040"/>
                    </a:xfrm>
                    <a:prstGeom prst="arc">
                      <a:avLst>
                        <a:gd name="adj1" fmla="val 9936340"/>
                        <a:gd name="adj2" fmla="val 3206960"/>
                      </a:avLst>
                    </a:prstGeom>
                    <a:ln w="12700"/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en-US"/>
                    </a:p>
                  </p:txBody>
                </p:sp>
                <p:cxnSp>
                  <p:nvCxnSpPr>
                    <p:cNvPr id="22" name="Straight Arrow Connector 21">
                      <a:extLst>
                        <a:ext uri="{FF2B5EF4-FFF2-40B4-BE49-F238E27FC236}">
                          <a16:creationId xmlns:a16="http://schemas.microsoft.com/office/drawing/2014/main" id="{E4F582C4-9CD4-0348-91D5-0713F3B350A2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304800" y="402167"/>
                      <a:ext cx="45719" cy="45719"/>
                    </a:xfrm>
                    <a:prstGeom prst="straightConnector1">
                      <a:avLst/>
                    </a:prstGeom>
                    <a:ln w="12700">
                      <a:solidFill>
                        <a:schemeClr val="tx1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sp>
              <p:nvSpPr>
                <p:cNvPr id="18" name="Text Box 147">
                  <a:extLst>
                    <a:ext uri="{FF2B5EF4-FFF2-40B4-BE49-F238E27FC236}">
                      <a16:creationId xmlns:a16="http://schemas.microsoft.com/office/drawing/2014/main" id="{6DB7555E-B4CC-5A46-8DE1-53ED519BE828}"/>
                    </a:ext>
                  </a:extLst>
                </p:cNvPr>
                <p:cNvSpPr txBox="1"/>
                <p:nvPr/>
              </p:nvSpPr>
              <p:spPr>
                <a:xfrm>
                  <a:off x="267627" y="361069"/>
                  <a:ext cx="794260" cy="292129"/>
                </a:xfrm>
                <a:prstGeom prst="rect">
                  <a:avLst/>
                </a:prstGeom>
                <a:solidFill>
                  <a:schemeClr val="lt1"/>
                </a:solidFill>
                <a:ln w="6350">
                  <a:noFill/>
                </a:ln>
              </p:spPr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algn="ctr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sz="1200">
                      <a:effectLst/>
                      <a:latin typeface="Calibri" panose="020F0502020204030204" pitchFamily="34" charset="0"/>
                      <a:ea typeface="Yu Mincho" panose="02020400000000000000" pitchFamily="18" charset="-128"/>
                      <a:cs typeface="Times New Roman" panose="02020603050405020304" pitchFamily="18" charset="0"/>
                    </a:rPr>
                    <a:t>Healthy</a:t>
                  </a:r>
                </a:p>
                <a:p>
                  <a:pPr marL="0" marR="0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sz="1200">
                      <a:effectLst/>
                      <a:latin typeface="Calibri" panose="020F0502020204030204" pitchFamily="34" charset="0"/>
                      <a:ea typeface="Yu Mincho" panose="02020400000000000000" pitchFamily="18" charset="-128"/>
                      <a:cs typeface="Times New Roman" panose="02020603050405020304" pitchFamily="18" charset="0"/>
                    </a:rPr>
                    <a:t> </a:t>
                  </a:r>
                </a:p>
              </p:txBody>
            </p:sp>
          </p:grpSp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9BF4CF85-F99B-2D4A-97F9-7A90657E400C}"/>
                  </a:ext>
                </a:extLst>
              </p:cNvPr>
              <p:cNvGrpSpPr/>
              <p:nvPr/>
            </p:nvGrpSpPr>
            <p:grpSpPr>
              <a:xfrm>
                <a:off x="1061887" y="327048"/>
                <a:ext cx="831297" cy="455930"/>
                <a:chOff x="0" y="0"/>
                <a:chExt cx="969645" cy="455930"/>
              </a:xfrm>
            </p:grpSpPr>
            <p:sp>
              <p:nvSpPr>
                <p:cNvPr id="15" name="Arc 14">
                  <a:extLst>
                    <a:ext uri="{FF2B5EF4-FFF2-40B4-BE49-F238E27FC236}">
                      <a16:creationId xmlns:a16="http://schemas.microsoft.com/office/drawing/2014/main" id="{E22FA57F-812C-984B-AAD5-36ABBD717770}"/>
                    </a:ext>
                  </a:extLst>
                </p:cNvPr>
                <p:cNvSpPr/>
                <p:nvPr/>
              </p:nvSpPr>
              <p:spPr>
                <a:xfrm rot="16200000">
                  <a:off x="256858" y="-256858"/>
                  <a:ext cx="455930" cy="969645"/>
                </a:xfrm>
                <a:prstGeom prst="arc">
                  <a:avLst>
                    <a:gd name="adj1" fmla="val 17388313"/>
                    <a:gd name="adj2" fmla="val 4152902"/>
                  </a:avLst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cxnSp>
              <p:nvCxnSpPr>
                <p:cNvPr id="16" name="Straight Arrow Connector 15">
                  <a:extLst>
                    <a:ext uri="{FF2B5EF4-FFF2-40B4-BE49-F238E27FC236}">
                      <a16:creationId xmlns:a16="http://schemas.microsoft.com/office/drawing/2014/main" id="{3DE31132-F9E1-7840-8287-98C985890563}"/>
                    </a:ext>
                  </a:extLst>
                </p:cNvPr>
                <p:cNvCxnSpPr/>
                <p:nvPr/>
              </p:nvCxnSpPr>
              <p:spPr>
                <a:xfrm>
                  <a:off x="855965" y="87970"/>
                  <a:ext cx="67393" cy="45719"/>
                </a:xfrm>
                <a:prstGeom prst="straightConnector1">
                  <a:avLst/>
                </a:prstGeom>
                <a:ln w="12700"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2F4A66BC-B94A-3C49-9752-CAB8A5DF9D38}"/>
                  </a:ext>
                </a:extLst>
              </p:cNvPr>
              <p:cNvGrpSpPr/>
              <p:nvPr/>
            </p:nvGrpSpPr>
            <p:grpSpPr>
              <a:xfrm rot="10800000">
                <a:off x="1075235" y="321022"/>
                <a:ext cx="859706" cy="455785"/>
                <a:chOff x="0" y="0"/>
                <a:chExt cx="969645" cy="455930"/>
              </a:xfrm>
            </p:grpSpPr>
            <p:sp>
              <p:nvSpPr>
                <p:cNvPr id="13" name="Arc 12">
                  <a:extLst>
                    <a:ext uri="{FF2B5EF4-FFF2-40B4-BE49-F238E27FC236}">
                      <a16:creationId xmlns:a16="http://schemas.microsoft.com/office/drawing/2014/main" id="{1E5C8C82-13EE-9C44-AD47-90A6E5685987}"/>
                    </a:ext>
                  </a:extLst>
                </p:cNvPr>
                <p:cNvSpPr/>
                <p:nvPr/>
              </p:nvSpPr>
              <p:spPr>
                <a:xfrm rot="16200000">
                  <a:off x="256858" y="-256858"/>
                  <a:ext cx="455930" cy="969645"/>
                </a:xfrm>
                <a:prstGeom prst="arc">
                  <a:avLst>
                    <a:gd name="adj1" fmla="val 17388313"/>
                    <a:gd name="adj2" fmla="val 4152902"/>
                  </a:avLst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cxnSp>
              <p:nvCxnSpPr>
                <p:cNvPr id="14" name="Straight Arrow Connector 13">
                  <a:extLst>
                    <a:ext uri="{FF2B5EF4-FFF2-40B4-BE49-F238E27FC236}">
                      <a16:creationId xmlns:a16="http://schemas.microsoft.com/office/drawing/2014/main" id="{1197F6F4-FCF1-644A-A7DA-9353111D6391}"/>
                    </a:ext>
                  </a:extLst>
                </p:cNvPr>
                <p:cNvCxnSpPr/>
                <p:nvPr/>
              </p:nvCxnSpPr>
              <p:spPr>
                <a:xfrm>
                  <a:off x="855965" y="87970"/>
                  <a:ext cx="67393" cy="45719"/>
                </a:xfrm>
                <a:prstGeom prst="straightConnector1">
                  <a:avLst/>
                </a:prstGeom>
                <a:ln w="12700"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2AB7183F-DBEB-D149-A2AD-3D70897560FD}"/>
                  </a:ext>
                </a:extLst>
              </p:cNvPr>
              <p:cNvSpPr txBox="1"/>
              <p:nvPr/>
            </p:nvSpPr>
            <p:spPr>
              <a:xfrm>
                <a:off x="322286" y="2977741"/>
                <a:ext cx="6991302" cy="32690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600" dirty="0"/>
                  <a:t>Transition Matrix (3-state example):</a:t>
                </a:r>
              </a:p>
              <a:p>
                <a:endParaRPr lang="en-US" sz="26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600" i="1" dirty="0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n-US" sz="2600" dirty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600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600" i="1" dirty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2600" i="1" dirty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sSub>
                                  <m:sSubPr>
                                    <m:ctrlPr>
                                      <a:rPr lang="en-US" sz="2600" i="1" dirty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600" i="1" dirty="0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US" sz="2600" i="1" dirty="0">
                                        <a:latin typeface="Cambria Math" panose="02040503050406030204" pitchFamily="18" charset="0"/>
                                      </a:rPr>
                                      <m:t>11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sz="2600" i="1" dirty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600" i="1" dirty="0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US" sz="2600" i="1" dirty="0">
                                        <a:latin typeface="Cambria Math" panose="02040503050406030204" pitchFamily="18" charset="0"/>
                                      </a:rPr>
                                      <m:t>12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sz="2600" i="1" dirty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600" i="1" dirty="0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US" sz="2600" i="1" dirty="0">
                                        <a:latin typeface="Cambria Math" panose="02040503050406030204" pitchFamily="18" charset="0"/>
                                      </a:rPr>
                                      <m:t>13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600" i="1" dirty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600" i="1" dirty="0"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a:rPr lang="en-US" sz="2600" i="1" dirty="0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US" sz="2600" i="1" dirty="0">
                                        <a:latin typeface="Cambria Math" panose="02040503050406030204" pitchFamily="18" charset="0"/>
                                      </a:rPr>
                                      <m:t>21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sz="2600" i="1" dirty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600" i="1" dirty="0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US" sz="2600" i="1" dirty="0">
                                        <a:latin typeface="Cambria Math" panose="02040503050406030204" pitchFamily="18" charset="0"/>
                                      </a:rPr>
                                      <m:t>22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sz="2600" i="1" dirty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600" i="1" dirty="0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US" sz="2600" i="1" dirty="0">
                                        <a:latin typeface="Cambria Math" panose="02040503050406030204" pitchFamily="18" charset="0"/>
                                      </a:rPr>
                                      <m:t>23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600" i="1" dirty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600" i="1" dirty="0"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a:rPr lang="en-US" sz="2600" i="1" dirty="0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US" sz="2600" i="1" dirty="0">
                                        <a:latin typeface="Cambria Math" panose="02040503050406030204" pitchFamily="18" charset="0"/>
                                      </a:rPr>
                                      <m:t>31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sz="2600" i="1" dirty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600" i="1" dirty="0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US" sz="2600" i="1" dirty="0">
                                        <a:latin typeface="Cambria Math" panose="02040503050406030204" pitchFamily="18" charset="0"/>
                                      </a:rPr>
                                      <m:t>32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sz="2600" i="1" dirty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600" i="1" dirty="0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US" sz="2600" i="1" dirty="0">
                                        <a:latin typeface="Cambria Math" panose="02040503050406030204" pitchFamily="18" charset="0"/>
                                      </a:rPr>
                                      <m:t>33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600" dirty="0"/>
              </a:p>
              <a:p>
                <a:pPr algn="just"/>
                <a:endParaRPr lang="en-US" sz="2600" dirty="0"/>
              </a:p>
              <a:p>
                <a:pPr algn="just"/>
                <a:r>
                  <a:rPr lang="en-US" sz="2000" dirty="0"/>
                  <a:t>where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𝑖𝑗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  <m:r>
                      <m:rPr>
                        <m:nor/>
                      </m:rPr>
                      <a:rPr lang="en-US" sz="2000"/>
                      <m:t>= </m:t>
                    </m:r>
                    <m:r>
                      <m:rPr>
                        <m:nor/>
                      </m:rPr>
                      <a:rPr lang="en-US" sz="2000"/>
                      <m:t>probability</m:t>
                    </m:r>
                    <m:r>
                      <m:rPr>
                        <m:nor/>
                      </m:rPr>
                      <a:rPr lang="en-US" sz="2000"/>
                      <m:t> </m:t>
                    </m:r>
                    <m:r>
                      <m:rPr>
                        <m:nor/>
                      </m:rPr>
                      <a:rPr lang="en-US" sz="2000"/>
                      <m:t>of</m:t>
                    </m:r>
                    <m:r>
                      <m:rPr>
                        <m:nor/>
                      </m:rPr>
                      <a:rPr lang="en-US" sz="2000"/>
                      <m:t> </m:t>
                    </m:r>
                    <m:r>
                      <m:rPr>
                        <m:nor/>
                      </m:rPr>
                      <a:rPr lang="en-US" sz="2000"/>
                      <m:t>making</m:t>
                    </m:r>
                    <m:r>
                      <m:rPr>
                        <m:nor/>
                      </m:rPr>
                      <a:rPr lang="en-US" sz="2000"/>
                      <m:t> </m:t>
                    </m:r>
                    <m:r>
                      <m:rPr>
                        <m:nor/>
                      </m:rPr>
                      <a:rPr lang="en-US" sz="2000"/>
                      <m:t>a</m:t>
                    </m:r>
                    <m:r>
                      <m:rPr>
                        <m:nor/>
                      </m:rPr>
                      <a:rPr lang="en-US" sz="2000"/>
                      <m:t> </m:t>
                    </m:r>
                    <m:r>
                      <m:rPr>
                        <m:nor/>
                      </m:rPr>
                      <a:rPr lang="en-US" sz="2000"/>
                      <m:t>transition</m:t>
                    </m:r>
                    <m:r>
                      <m:rPr>
                        <m:nor/>
                      </m:rPr>
                      <a:rPr lang="en-US" sz="2000"/>
                      <m:t> </m:t>
                    </m:r>
                    <m:r>
                      <m:rPr>
                        <m:nor/>
                      </m:rPr>
                      <a:rPr lang="en-US" sz="2000"/>
                      <m:t>from</m:t>
                    </m:r>
                    <m:r>
                      <m:rPr>
                        <m:nor/>
                      </m:rPr>
                      <a:rPr lang="en-US" sz="2000"/>
                      <m:t> </m:t>
                    </m:r>
                    <m:r>
                      <m:rPr>
                        <m:nor/>
                      </m:rPr>
                      <a:rPr lang="en-US" sz="2000"/>
                      <m:t>state</m:t>
                    </m:r>
                    <m:r>
                      <m:rPr>
                        <m:nor/>
                      </m:rPr>
                      <a:rPr lang="en-US" sz="2000"/>
                      <m:t> 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sz="2000"/>
                      <m:t>in</m:t>
                    </m:r>
                    <m:r>
                      <m:rPr>
                        <m:nor/>
                      </m:rPr>
                      <a:rPr lang="en-US" sz="2000"/>
                      <m:t> </m:t>
                    </m:r>
                    <m:r>
                      <m:rPr>
                        <m:nor/>
                      </m:rPr>
                      <a:rPr lang="en-US" sz="2000"/>
                      <m:t>a</m:t>
                    </m:r>
                    <m:r>
                      <m:rPr>
                        <m:nor/>
                      </m:rPr>
                      <a:rPr lang="en-US" sz="2000"/>
                      <m:t> </m:t>
                    </m:r>
                    <m:r>
                      <m:rPr>
                        <m:nor/>
                      </m:rPr>
                      <a:rPr lang="en-US" sz="2000"/>
                      <m:t>given</m:t>
                    </m:r>
                    <m:r>
                      <m:rPr>
                        <m:nor/>
                      </m:rPr>
                      <a:rPr lang="en-US" sz="2000"/>
                      <m:t> </m:t>
                    </m:r>
                    <m:r>
                      <m:rPr>
                        <m:nor/>
                      </m:rPr>
                      <a:rPr lang="en-US" sz="2000"/>
                      <m:t>period</m:t>
                    </m:r>
                    <m:r>
                      <m:rPr>
                        <m:nor/>
                      </m:rPr>
                      <a:rPr lang="en-US" sz="2000"/>
                      <m:t> </m:t>
                    </m:r>
                    <m:r>
                      <m:rPr>
                        <m:nor/>
                      </m:rPr>
                      <a:rPr lang="en-US" sz="2000"/>
                      <m:t>to</m:t>
                    </m:r>
                    <m:r>
                      <m:rPr>
                        <m:nor/>
                      </m:rPr>
                      <a:rPr lang="en-US" sz="2000"/>
                      <m:t> </m:t>
                    </m:r>
                    <m:r>
                      <m:rPr>
                        <m:nor/>
                      </m:rPr>
                      <a:rPr lang="en-US" sz="2000"/>
                      <m:t>state</m:t>
                    </m:r>
                    <m:r>
                      <m:rPr>
                        <m:nor/>
                      </m:rPr>
                      <a:rPr lang="en-US" sz="2000" i="1"/>
                      <m:t> </m:t>
                    </m:r>
                    <m:r>
                      <m:rPr>
                        <m:nor/>
                      </m:rPr>
                      <a:rPr lang="en-US" sz="2000" i="1"/>
                      <m:t>j</m:t>
                    </m:r>
                    <m:r>
                      <m:rPr>
                        <m:nor/>
                      </m:rPr>
                      <a:rPr lang="en-US" sz="2000" i="1"/>
                      <m:t> </m:t>
                    </m:r>
                    <m:r>
                      <m:rPr>
                        <m:nor/>
                      </m:rPr>
                      <a:rPr lang="en-US" sz="2000"/>
                      <m:t>in</m:t>
                    </m:r>
                    <m:r>
                      <m:rPr>
                        <m:nor/>
                      </m:rPr>
                      <a:rPr lang="en-US" sz="2000"/>
                      <m:t> </m:t>
                    </m:r>
                    <m:r>
                      <m:rPr>
                        <m:nor/>
                      </m:rPr>
                      <a:rPr lang="en-US" sz="2000"/>
                      <m:t>the</m:t>
                    </m:r>
                    <m:r>
                      <m:rPr>
                        <m:nor/>
                      </m:rPr>
                      <a:rPr lang="en-US" sz="2000"/>
                      <m:t> </m:t>
                    </m:r>
                    <m:r>
                      <m:rPr>
                        <m:nor/>
                      </m:rPr>
                      <a:rPr lang="en-US" sz="2000"/>
                      <m:t>next</m:t>
                    </m:r>
                    <m:r>
                      <m:rPr>
                        <m:nor/>
                      </m:rPr>
                      <a:rPr lang="en-US" sz="2000"/>
                      <m:t> </m:t>
                    </m:r>
                    <m:r>
                      <m:rPr>
                        <m:nor/>
                      </m:rPr>
                      <a:rPr lang="en-US" sz="2000"/>
                      <m:t>period</m:t>
                    </m:r>
                  </m:oMath>
                </a14:m>
                <a:endParaRPr lang="en-US" sz="2000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2AB7183F-DBEB-D149-A2AD-3D70897560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2286" y="2977741"/>
                <a:ext cx="6991302" cy="3269036"/>
              </a:xfrm>
              <a:prstGeom prst="rect">
                <a:avLst/>
              </a:prstGeom>
              <a:blipFill>
                <a:blip r:embed="rId3"/>
                <a:stretch>
                  <a:fillRect l="-1268" t="-1544" r="-3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3" name="Picture 20" descr="branding-logo-hi-res">
            <a:extLst>
              <a:ext uri="{FF2B5EF4-FFF2-40B4-BE49-F238E27FC236}">
                <a16:creationId xmlns:a16="http://schemas.microsoft.com/office/drawing/2014/main" id="{6536FA69-7C87-43B0-A36F-71C666E952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34158"/>
            <a:ext cx="2667000" cy="78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140967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A58D72-FB51-6545-9462-7DFC292515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61764" y="109538"/>
            <a:ext cx="7801535" cy="1046910"/>
          </a:xfrm>
        </p:spPr>
        <p:txBody>
          <a:bodyPr/>
          <a:lstStyle/>
          <a:p>
            <a:r>
              <a:rPr lang="en-US" dirty="0"/>
              <a:t>Markov Chain Model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3CA78E7-D994-8B43-96C9-7D4241EBCFC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1500" y="1435100"/>
                <a:ext cx="11303000" cy="5194299"/>
              </a:xfrm>
            </p:spPr>
            <p:txBody>
              <a:bodyPr>
                <a:normAutofit lnSpcReduction="10000"/>
              </a:bodyPr>
              <a:lstStyle/>
              <a:p>
                <a:pPr marL="0" indent="0" algn="just">
                  <a:buNone/>
                </a:pPr>
                <a:endParaRPr lang="en-US" sz="1000" dirty="0"/>
              </a:p>
              <a:p>
                <a:r>
                  <a:rPr lang="en-US" dirty="0">
                    <a:ea typeface="Cambria Math" panose="02040503050406030204" pitchFamily="18" charset="0"/>
                  </a:rPr>
                  <a:t>State probabilities vector:</a:t>
                </a:r>
              </a:p>
              <a:p>
                <a:pPr marL="0" indent="0">
                  <a:buNone/>
                </a:pPr>
                <a:endParaRPr lang="en-US" sz="1000" i="1" dirty="0"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Π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𝜋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𝑛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𝜋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𝑛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𝜋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𝑛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en-US" sz="1100" dirty="0"/>
              </a:p>
              <a:p>
                <a:pPr marL="0" indent="0" algn="ctr">
                  <a:buNone/>
                </a:pPr>
                <a:r>
                  <a:rPr lang="en-US" sz="2200" dirty="0"/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r>
                          <m:rPr>
                            <m:nor/>
                          </m:rPr>
                          <a:rPr lang="en-US" sz="2200" dirty="0"/>
                          <m:t> </m:t>
                        </m:r>
                      </m:e>
                      <m:sub>
                        <m: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  <m:d>
                      <m:dPr>
                        <m:ctrlP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</m:d>
                    <m:r>
                      <a:rPr lang="en-US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200" dirty="0"/>
                  <a:t> probability that the system is in state</a:t>
                </a:r>
                <a14:m>
                  <m:oMath xmlns:m="http://schemas.openxmlformats.org/officeDocument/2006/math">
                    <m:r>
                      <a:rPr lang="en-US" sz="220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200" i="1" dirty="0" err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sz="220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200" dirty="0"/>
                  <a:t>in period </a:t>
                </a:r>
                <a14:m>
                  <m:oMath xmlns:m="http://schemas.openxmlformats.org/officeDocument/2006/math">
                    <m:r>
                      <a:rPr lang="en-US" sz="2200" i="1" dirty="0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endParaRPr lang="en-US" sz="2200" dirty="0"/>
              </a:p>
              <a:p>
                <a:pPr marL="0" indent="0">
                  <a:buNone/>
                </a:pPr>
                <a:endParaRPr lang="en-US" sz="1100" dirty="0"/>
              </a:p>
              <a:p>
                <a:r>
                  <a:rPr lang="en-US" dirty="0">
                    <a:ea typeface="Cambria Math" panose="02040503050406030204" pitchFamily="18" charset="0"/>
                  </a:rPr>
                  <a:t>To compute the probability of being in each state in period </a:t>
                </a:r>
                <a:r>
                  <a:rPr lang="en-US" i="1" dirty="0">
                    <a:ea typeface="Cambria Math" panose="02040503050406030204" pitchFamily="18" charset="0"/>
                  </a:rPr>
                  <a:t>n+1</a:t>
                </a:r>
                <a:r>
                  <a:rPr lang="en-US" dirty="0">
                    <a:ea typeface="Cambria Math" panose="02040503050406030204" pitchFamily="18" charset="0"/>
                  </a:rPr>
                  <a:t>, multiply the current state probabilities vector for period n by the transition probabilities matrix.</a:t>
                </a:r>
              </a:p>
              <a:p>
                <a:r>
                  <a:rPr lang="en-US" dirty="0">
                    <a:ea typeface="Cambria Math" panose="02040503050406030204" pitchFamily="18" charset="0"/>
                  </a:rPr>
                  <a:t>For example: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brk m:alnAt="7"/>
                                    </m:r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𝜋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m:rPr>
                                  <m:brk m:alnAt="7"/>
                                </m:r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1)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brk m:alnAt="7"/>
                                    </m:r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𝜋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m:rPr>
                                  <m:brk m:alnAt="7"/>
                                </m:r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1)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brk m:alnAt="7"/>
                                    </m:r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𝜋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  <m:r>
                                <m:rPr>
                                  <m:brk m:alnAt="7"/>
                                </m:r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1)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US" dirty="0"/>
                  <a:t> =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brk m:alnAt="7"/>
                                    </m:r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𝜋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m:rPr>
                                  <m:brk m:alnAt="7"/>
                                </m:r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0)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brk m:alnAt="7"/>
                                    </m:r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𝜋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m:rPr>
                                  <m:brk m:alnAt="7"/>
                                </m:r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0)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brk m:alnAt="7"/>
                                    </m:r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𝜋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  <m:r>
                                <m:rPr>
                                  <m:brk m:alnAt="7"/>
                                </m:r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0)</m:t>
                              </m:r>
                            </m:e>
                          </m:mr>
                        </m:m>
                      </m:e>
                    </m:d>
                    <m:d>
                      <m:dPr>
                        <m:begChr m:val="["/>
                        <m:endChr m:val="]"/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i="1" dirty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  <m:t>11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  <m:t>12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  <m:t>13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  <m:t>21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  <m:t>22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  <m:t>23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  <m:t>31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  <m:t>32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  <m:t>33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</m:oMath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3CA78E7-D994-8B43-96C9-7D4241EBCFC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1500" y="1435100"/>
                <a:ext cx="11303000" cy="5194299"/>
              </a:xfrm>
              <a:blipFill>
                <a:blip r:embed="rId3"/>
                <a:stretch>
                  <a:fillRect l="-9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20" descr="branding-logo-hi-res">
            <a:extLst>
              <a:ext uri="{FF2B5EF4-FFF2-40B4-BE49-F238E27FC236}">
                <a16:creationId xmlns:a16="http://schemas.microsoft.com/office/drawing/2014/main" id="{A90AED96-1071-4012-BD31-910B3ADD8F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34158"/>
            <a:ext cx="2667000" cy="78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190826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2F7728-EE21-1943-A6DC-7AAD16985C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60749" y="190781"/>
            <a:ext cx="7427352" cy="1031872"/>
          </a:xfrm>
        </p:spPr>
        <p:txBody>
          <a:bodyPr/>
          <a:lstStyle/>
          <a:p>
            <a:r>
              <a:rPr lang="en-US" dirty="0"/>
              <a:t>Breast Cancer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920F770A-A5A2-0C49-866D-DE4FA0EAB991}"/>
              </a:ext>
            </a:extLst>
          </p:cNvPr>
          <p:cNvSpPr txBox="1"/>
          <p:nvPr/>
        </p:nvSpPr>
        <p:spPr>
          <a:xfrm>
            <a:off x="337026" y="1249135"/>
            <a:ext cx="695808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Model and transition probabilities from CEA of predictive assay strategies for breast cancer (Blank et al 2010)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5 states (1 absorbing state: death)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First year assume HRQL of 0.696 from treatments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All patients then begin Markov chain as ‘disease free’</a:t>
            </a:r>
          </a:p>
          <a:p>
            <a:pPr lvl="1"/>
            <a:endParaRPr lang="en-US" sz="2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pic>
        <p:nvPicPr>
          <p:cNvPr id="64" name="Picture 63">
            <a:extLst>
              <a:ext uri="{FF2B5EF4-FFF2-40B4-BE49-F238E27FC236}">
                <a16:creationId xmlns:a16="http://schemas.microsoft.com/office/drawing/2014/main" id="{081B6048-3200-314F-A2EE-4B4DC36B13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927" y="4738915"/>
            <a:ext cx="7683500" cy="1739900"/>
          </a:xfrm>
          <a:prstGeom prst="rect">
            <a:avLst/>
          </a:prstGeom>
        </p:spPr>
      </p:pic>
      <p:pic>
        <p:nvPicPr>
          <p:cNvPr id="71" name="Content Placeholder 5">
            <a:extLst>
              <a:ext uri="{FF2B5EF4-FFF2-40B4-BE49-F238E27FC236}">
                <a16:creationId xmlns:a16="http://schemas.microsoft.com/office/drawing/2014/main" id="{A4324604-674E-7F4F-84FA-A33E16A6462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8084324" y="4777411"/>
            <a:ext cx="3683000" cy="1549400"/>
          </a:xfrm>
          <a:prstGeom prst="rect">
            <a:avLst/>
          </a:prstGeom>
        </p:spPr>
      </p:pic>
      <p:grpSp>
        <p:nvGrpSpPr>
          <p:cNvPr id="73" name="Group 72">
            <a:extLst>
              <a:ext uri="{FF2B5EF4-FFF2-40B4-BE49-F238E27FC236}">
                <a16:creationId xmlns:a16="http://schemas.microsoft.com/office/drawing/2014/main" id="{ED65FC24-EB36-EB40-8D1C-F84F94633BED}"/>
              </a:ext>
            </a:extLst>
          </p:cNvPr>
          <p:cNvGrpSpPr/>
          <p:nvPr/>
        </p:nvGrpSpPr>
        <p:grpSpPr>
          <a:xfrm>
            <a:off x="7657794" y="297451"/>
            <a:ext cx="4130046" cy="4075576"/>
            <a:chOff x="7657794" y="297451"/>
            <a:chExt cx="4130046" cy="4075576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F38EC8D9-914A-4742-ACAC-36CFDF138A69}"/>
                </a:ext>
              </a:extLst>
            </p:cNvPr>
            <p:cNvGrpSpPr/>
            <p:nvPr/>
          </p:nvGrpSpPr>
          <p:grpSpPr>
            <a:xfrm>
              <a:off x="7657794" y="297451"/>
              <a:ext cx="3996764" cy="3643267"/>
              <a:chOff x="0" y="0"/>
              <a:chExt cx="3692980" cy="3365500"/>
            </a:xfrm>
          </p:grpSpPr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id="{A4B8A7BC-7E9F-5048-AA8B-6346E3783C3C}"/>
                  </a:ext>
                </a:extLst>
              </p:cNvPr>
              <p:cNvGrpSpPr/>
              <p:nvPr/>
            </p:nvGrpSpPr>
            <p:grpSpPr>
              <a:xfrm>
                <a:off x="0" y="0"/>
                <a:ext cx="3692980" cy="3365500"/>
                <a:chOff x="0" y="0"/>
                <a:chExt cx="3692980" cy="3365500"/>
              </a:xfrm>
            </p:grpSpPr>
            <p:grpSp>
              <p:nvGrpSpPr>
                <p:cNvPr id="8" name="Group 7">
                  <a:extLst>
                    <a:ext uri="{FF2B5EF4-FFF2-40B4-BE49-F238E27FC236}">
                      <a16:creationId xmlns:a16="http://schemas.microsoft.com/office/drawing/2014/main" id="{0DFF40BC-8613-2B4B-AB31-048F615504DD}"/>
                    </a:ext>
                  </a:extLst>
                </p:cNvPr>
                <p:cNvGrpSpPr/>
                <p:nvPr/>
              </p:nvGrpSpPr>
              <p:grpSpPr>
                <a:xfrm rot="15862172">
                  <a:off x="981090" y="1256069"/>
                  <a:ext cx="549275" cy="769620"/>
                  <a:chOff x="0" y="0"/>
                  <a:chExt cx="549275" cy="769620"/>
                </a:xfrm>
              </p:grpSpPr>
              <p:sp>
                <p:nvSpPr>
                  <p:cNvPr id="56" name="Arc 55">
                    <a:extLst>
                      <a:ext uri="{FF2B5EF4-FFF2-40B4-BE49-F238E27FC236}">
                        <a16:creationId xmlns:a16="http://schemas.microsoft.com/office/drawing/2014/main" id="{D350C41B-FAB6-314B-B974-56A80E2B611E}"/>
                      </a:ext>
                    </a:extLst>
                  </p:cNvPr>
                  <p:cNvSpPr/>
                  <p:nvPr/>
                </p:nvSpPr>
                <p:spPr>
                  <a:xfrm rot="13289969">
                    <a:off x="0" y="0"/>
                    <a:ext cx="549275" cy="769620"/>
                  </a:xfrm>
                  <a:prstGeom prst="arc">
                    <a:avLst>
                      <a:gd name="adj1" fmla="val 18154592"/>
                      <a:gd name="adj2" fmla="val 3485513"/>
                    </a:avLst>
                  </a:prstGeom>
                  <a:ln w="1270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US"/>
                  </a:p>
                </p:txBody>
              </p:sp>
              <p:cxnSp>
                <p:nvCxnSpPr>
                  <p:cNvPr id="57" name="Straight Arrow Connector 56">
                    <a:extLst>
                      <a:ext uri="{FF2B5EF4-FFF2-40B4-BE49-F238E27FC236}">
                        <a16:creationId xmlns:a16="http://schemas.microsoft.com/office/drawing/2014/main" id="{016C8306-50FD-2843-94CE-BCFA613BDDBE}"/>
                      </a:ext>
                    </a:extLst>
                  </p:cNvPr>
                  <p:cNvCxnSpPr/>
                  <p:nvPr/>
                </p:nvCxnSpPr>
                <p:spPr>
                  <a:xfrm rot="18689969">
                    <a:off x="314893" y="24222"/>
                    <a:ext cx="64393" cy="45719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9" name="Group 8">
                  <a:extLst>
                    <a:ext uri="{FF2B5EF4-FFF2-40B4-BE49-F238E27FC236}">
                      <a16:creationId xmlns:a16="http://schemas.microsoft.com/office/drawing/2014/main" id="{1E2457E9-4797-9447-8927-30BC7092FFC2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3692980" cy="3365500"/>
                  <a:chOff x="0" y="0"/>
                  <a:chExt cx="3692980" cy="3365500"/>
                </a:xfrm>
              </p:grpSpPr>
              <p:grpSp>
                <p:nvGrpSpPr>
                  <p:cNvPr id="10" name="Group 9">
                    <a:extLst>
                      <a:ext uri="{FF2B5EF4-FFF2-40B4-BE49-F238E27FC236}">
                        <a16:creationId xmlns:a16="http://schemas.microsoft.com/office/drawing/2014/main" id="{6FCCEB24-5EA7-3344-8C5D-3B50F3718A42}"/>
                      </a:ext>
                    </a:extLst>
                  </p:cNvPr>
                  <p:cNvGrpSpPr/>
                  <p:nvPr/>
                </p:nvGrpSpPr>
                <p:grpSpPr>
                  <a:xfrm rot="7949655">
                    <a:off x="809688" y="587985"/>
                    <a:ext cx="769620" cy="549275"/>
                    <a:chOff x="0" y="0"/>
                    <a:chExt cx="769620" cy="549275"/>
                  </a:xfrm>
                </p:grpSpPr>
                <p:sp>
                  <p:nvSpPr>
                    <p:cNvPr id="54" name="Arc 53">
                      <a:extLst>
                        <a:ext uri="{FF2B5EF4-FFF2-40B4-BE49-F238E27FC236}">
                          <a16:creationId xmlns:a16="http://schemas.microsoft.com/office/drawing/2014/main" id="{90C08DE5-06B9-4A4A-AC01-1F858ED075DC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10172" y="-110172"/>
                      <a:ext cx="549275" cy="769620"/>
                    </a:xfrm>
                    <a:prstGeom prst="arc">
                      <a:avLst>
                        <a:gd name="adj1" fmla="val 18154592"/>
                        <a:gd name="adj2" fmla="val 3485513"/>
                      </a:avLst>
                    </a:prstGeom>
                    <a:ln w="12700"/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en-US"/>
                    </a:p>
                  </p:txBody>
                </p:sp>
                <p:cxnSp>
                  <p:nvCxnSpPr>
                    <p:cNvPr id="55" name="Straight Arrow Connector 54">
                      <a:extLst>
                        <a:ext uri="{FF2B5EF4-FFF2-40B4-BE49-F238E27FC236}">
                          <a16:creationId xmlns:a16="http://schemas.microsoft.com/office/drawing/2014/main" id="{E3FD7940-6935-3640-82B7-6CCBAB1A722E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654373" y="83392"/>
                      <a:ext cx="64393" cy="45719"/>
                    </a:xfrm>
                    <a:prstGeom prst="straightConnector1">
                      <a:avLst/>
                    </a:prstGeom>
                    <a:ln>
                      <a:tailEnd type="triangle"/>
                    </a:ln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1" name="Group 10">
                    <a:extLst>
                      <a:ext uri="{FF2B5EF4-FFF2-40B4-BE49-F238E27FC236}">
                        <a16:creationId xmlns:a16="http://schemas.microsoft.com/office/drawing/2014/main" id="{0D5ECAF7-D664-6746-BFBA-692BF1AEAE90}"/>
                      </a:ext>
                    </a:extLst>
                  </p:cNvPr>
                  <p:cNvGrpSpPr/>
                  <p:nvPr/>
                </p:nvGrpSpPr>
                <p:grpSpPr>
                  <a:xfrm>
                    <a:off x="0" y="0"/>
                    <a:ext cx="3692980" cy="3365500"/>
                    <a:chOff x="0" y="0"/>
                    <a:chExt cx="3692980" cy="3365500"/>
                  </a:xfrm>
                </p:grpSpPr>
                <p:grpSp>
                  <p:nvGrpSpPr>
                    <p:cNvPr id="12" name="Group 11">
                      <a:extLst>
                        <a:ext uri="{FF2B5EF4-FFF2-40B4-BE49-F238E27FC236}">
                          <a16:creationId xmlns:a16="http://schemas.microsoft.com/office/drawing/2014/main" id="{5D2E2B66-1F6A-6E41-A590-4ACD9436E43C}"/>
                        </a:ext>
                      </a:extLst>
                    </p:cNvPr>
                    <p:cNvGrpSpPr/>
                    <p:nvPr/>
                  </p:nvGrpSpPr>
                  <p:grpSpPr>
                    <a:xfrm rot="15862172">
                      <a:off x="2319384" y="438559"/>
                      <a:ext cx="549275" cy="769620"/>
                      <a:chOff x="0" y="0"/>
                      <a:chExt cx="549275" cy="769620"/>
                    </a:xfrm>
                  </p:grpSpPr>
                  <p:sp>
                    <p:nvSpPr>
                      <p:cNvPr id="52" name="Arc 51">
                        <a:extLst>
                          <a:ext uri="{FF2B5EF4-FFF2-40B4-BE49-F238E27FC236}">
                            <a16:creationId xmlns:a16="http://schemas.microsoft.com/office/drawing/2014/main" id="{A9AECDA9-02AE-B54C-9CBE-0CE1CC9DF708}"/>
                          </a:ext>
                        </a:extLst>
                      </p:cNvPr>
                      <p:cNvSpPr/>
                      <p:nvPr/>
                    </p:nvSpPr>
                    <p:spPr>
                      <a:xfrm rot="13289969">
                        <a:off x="0" y="0"/>
                        <a:ext cx="549275" cy="769620"/>
                      </a:xfrm>
                      <a:prstGeom prst="arc">
                        <a:avLst>
                          <a:gd name="adj1" fmla="val 18154592"/>
                          <a:gd name="adj2" fmla="val 3485513"/>
                        </a:avLst>
                      </a:prstGeom>
                      <a:ln w="12700"/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en-US"/>
                      </a:p>
                    </p:txBody>
                  </p:sp>
                  <p:cxnSp>
                    <p:nvCxnSpPr>
                      <p:cNvPr id="53" name="Straight Arrow Connector 52">
                        <a:extLst>
                          <a:ext uri="{FF2B5EF4-FFF2-40B4-BE49-F238E27FC236}">
                            <a16:creationId xmlns:a16="http://schemas.microsoft.com/office/drawing/2014/main" id="{FA5DF0B3-AF27-8F42-9E05-9939FCD7E257}"/>
                          </a:ext>
                        </a:extLst>
                      </p:cNvPr>
                      <p:cNvCxnSpPr/>
                      <p:nvPr/>
                    </p:nvCxnSpPr>
                    <p:spPr>
                      <a:xfrm rot="18689969">
                        <a:off x="314893" y="24222"/>
                        <a:ext cx="64393" cy="45719"/>
                      </a:xfrm>
                      <a:prstGeom prst="straightConnector1">
                        <a:avLst/>
                      </a:prstGeom>
                      <a:ln>
                        <a:tailEnd type="triangle"/>
                      </a:ln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13" name="Group 12">
                      <a:extLst>
                        <a:ext uri="{FF2B5EF4-FFF2-40B4-BE49-F238E27FC236}">
                          <a16:creationId xmlns:a16="http://schemas.microsoft.com/office/drawing/2014/main" id="{EC04B704-F0EB-AB43-BCA9-9E04DDA4C66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0" y="0"/>
                      <a:ext cx="3692980" cy="3365500"/>
                      <a:chOff x="0" y="0"/>
                      <a:chExt cx="3692980" cy="3365500"/>
                    </a:xfrm>
                  </p:grpSpPr>
                  <p:cxnSp>
                    <p:nvCxnSpPr>
                      <p:cNvPr id="14" name="Straight Arrow Connector 13">
                        <a:extLst>
                          <a:ext uri="{FF2B5EF4-FFF2-40B4-BE49-F238E27FC236}">
                            <a16:creationId xmlns:a16="http://schemas.microsoft.com/office/drawing/2014/main" id="{84770534-1F45-D04E-BD30-6FBDFF8A79AF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1831155" y="2445885"/>
                        <a:ext cx="0" cy="285187"/>
                      </a:xfrm>
                      <a:prstGeom prst="straightConnector1">
                        <a:avLst/>
                      </a:prstGeom>
                      <a:ln w="12700">
                        <a:tailEnd type="triangle"/>
                      </a:ln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grpSp>
                    <p:nvGrpSpPr>
                      <p:cNvPr id="15" name="Group 14">
                        <a:extLst>
                          <a:ext uri="{FF2B5EF4-FFF2-40B4-BE49-F238E27FC236}">
                            <a16:creationId xmlns:a16="http://schemas.microsoft.com/office/drawing/2014/main" id="{0B14D121-8C6C-4643-958B-70F36EE77711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0" y="0"/>
                        <a:ext cx="3692980" cy="3365500"/>
                        <a:chOff x="0" y="0"/>
                        <a:chExt cx="3692980" cy="3365500"/>
                      </a:xfrm>
                    </p:grpSpPr>
                    <p:grpSp>
                      <p:nvGrpSpPr>
                        <p:cNvPr id="16" name="Group 15">
                          <a:extLst>
                            <a:ext uri="{FF2B5EF4-FFF2-40B4-BE49-F238E27FC236}">
                              <a16:creationId xmlns:a16="http://schemas.microsoft.com/office/drawing/2014/main" id="{C564E836-C003-F645-8DE2-F319BB010856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370141" y="0"/>
                          <a:ext cx="1065835" cy="848007"/>
                          <a:chOff x="0" y="0"/>
                          <a:chExt cx="1065835" cy="848007"/>
                        </a:xfrm>
                      </p:grpSpPr>
                      <p:grpSp>
                        <p:nvGrpSpPr>
                          <p:cNvPr id="46" name="Group 45">
                            <a:extLst>
                              <a:ext uri="{FF2B5EF4-FFF2-40B4-BE49-F238E27FC236}">
                                <a16:creationId xmlns:a16="http://schemas.microsoft.com/office/drawing/2014/main" id="{890F44F8-366F-CE42-8DF6-B6225A329D38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0" y="213007"/>
                            <a:ext cx="990600" cy="635000"/>
                            <a:chOff x="0" y="0"/>
                            <a:chExt cx="990600" cy="635000"/>
                          </a:xfrm>
                        </p:grpSpPr>
                        <p:sp>
                          <p:nvSpPr>
                            <p:cNvPr id="50" name="Text Box 107">
                              <a:extLst>
                                <a:ext uri="{FF2B5EF4-FFF2-40B4-BE49-F238E27FC236}">
                                  <a16:creationId xmlns:a16="http://schemas.microsoft.com/office/drawing/2014/main" id="{A83E73C3-6026-D54F-BC8B-CD560105EC74}"/>
                                </a:ext>
                              </a:extLst>
                            </p:cNvPr>
                            <p:cNvSpPr txBox="1"/>
                            <p:nvPr/>
                          </p:nvSpPr>
                          <p:spPr>
                            <a:xfrm>
                              <a:off x="110067" y="110066"/>
                              <a:ext cx="762000" cy="431800"/>
                            </a:xfrm>
                            <a:prstGeom prst="rect">
                              <a:avLst/>
                            </a:prstGeom>
                            <a:solidFill>
                              <a:schemeClr val="lt1"/>
                            </a:solidFill>
                            <a:ln w="6350">
                              <a:noFill/>
                            </a:ln>
                          </p:spPr>
                          <p:txBody>
                            <a:bodyPr rot="0" spcFirstLastPara="0" vert="horz" wrap="square" lIns="91440" tIns="45720" rIns="91440" bIns="45720" numCol="1" spcCol="0" rtlCol="0" fromWordArt="0" anchor="t" anchorCtr="0" forceAA="0" compatLnSpc="1">
                              <a:prstTxWarp prst="textNoShape">
                                <a:avLst/>
                              </a:prstTxWarp>
                              <a:noAutofit/>
                            </a:bodyPr>
                            <a:lstStyle/>
                            <a:p>
                              <a:pPr marL="0" marR="0" algn="ctr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</a:pPr>
                              <a:r>
                                <a:rPr lang="en-US" sz="1000">
                                  <a:effectLst/>
                                  <a:latin typeface="Calibri" panose="020F0502020204030204" pitchFamily="34" charset="0"/>
                                  <a:ea typeface="Yu Mincho" panose="02020400000000000000" pitchFamily="18" charset="-128"/>
                                  <a:cs typeface="Arial" panose="020B0604020202020204" pitchFamily="34" charset="0"/>
                                </a:rPr>
                                <a:t>Disease Free</a:t>
                              </a:r>
                              <a:endParaRPr lang="en-US" sz="1200">
                                <a:effectLst/>
                                <a:latin typeface="Calibri" panose="020F0502020204030204" pitchFamily="34" charset="0"/>
                                <a:ea typeface="Yu Mincho" panose="02020400000000000000" pitchFamily="18" charset="-128"/>
                                <a:cs typeface="Arial" panose="020B060402020202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51" name="Oval 50">
                              <a:extLst>
                                <a:ext uri="{FF2B5EF4-FFF2-40B4-BE49-F238E27FC236}">
                                  <a16:creationId xmlns:a16="http://schemas.microsoft.com/office/drawing/2014/main" id="{476C780E-2561-F24F-88E2-AA62DA61BB94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0" y="0"/>
                              <a:ext cx="990600" cy="635000"/>
                            </a:xfrm>
                            <a:prstGeom prst="ellipse">
                              <a:avLst/>
                            </a:prstGeom>
                            <a:noFill/>
                            <a:ln>
                              <a:solidFill>
                                <a:schemeClr val="tx1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<a:prstTxWarp prst="textNoShape">
                                <a:avLst/>
                              </a:prstTxWarp>
                              <a:noAutofit/>
                            </a:bodyPr>
                            <a:lstStyle/>
                            <a:p>
                              <a:endParaRPr lang="en-US"/>
                            </a:p>
                          </p:txBody>
                        </p:sp>
                      </p:grpSp>
                      <p:grpSp>
                        <p:nvGrpSpPr>
                          <p:cNvPr id="47" name="Group 46">
                            <a:extLst>
                              <a:ext uri="{FF2B5EF4-FFF2-40B4-BE49-F238E27FC236}">
                                <a16:creationId xmlns:a16="http://schemas.microsoft.com/office/drawing/2014/main" id="{B657F592-0BA4-4D49-957F-85B8C7D36250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685157" y="0"/>
                            <a:ext cx="380678" cy="382591"/>
                            <a:chOff x="0" y="0"/>
                            <a:chExt cx="444500" cy="447886"/>
                          </a:xfrm>
                        </p:grpSpPr>
                        <p:sp>
                          <p:nvSpPr>
                            <p:cNvPr id="48" name="Arc 47">
                              <a:extLst>
                                <a:ext uri="{FF2B5EF4-FFF2-40B4-BE49-F238E27FC236}">
                                  <a16:creationId xmlns:a16="http://schemas.microsoft.com/office/drawing/2014/main" id="{9A44477D-B9AC-0C4F-B536-118F518A17CD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0" y="0"/>
                              <a:ext cx="444500" cy="447040"/>
                            </a:xfrm>
                            <a:prstGeom prst="arc">
                              <a:avLst>
                                <a:gd name="adj1" fmla="val 9936340"/>
                                <a:gd name="adj2" fmla="val 3206960"/>
                              </a:avLst>
                            </a:prstGeom>
                            <a:ln w="12700"/>
                          </p:spPr>
                          <p:style>
                            <a:lnRef idx="1">
                              <a:schemeClr val="dk1"/>
                            </a:lnRef>
                            <a:fillRef idx="0">
                              <a:schemeClr val="dk1"/>
                            </a:fillRef>
                            <a:effectRef idx="0">
                              <a:schemeClr val="dk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<a:prstTxWarp prst="textNoShape">
                                <a:avLst/>
                              </a:prstTxWarp>
                              <a:noAutofit/>
                            </a:bodyPr>
                            <a:lstStyle/>
                            <a:p>
                              <a:endParaRPr lang="en-US"/>
                            </a:p>
                          </p:txBody>
                        </p:sp>
                        <p:cxnSp>
                          <p:nvCxnSpPr>
                            <p:cNvPr id="49" name="Straight Arrow Connector 48">
                              <a:extLst>
                                <a:ext uri="{FF2B5EF4-FFF2-40B4-BE49-F238E27FC236}">
                                  <a16:creationId xmlns:a16="http://schemas.microsoft.com/office/drawing/2014/main" id="{F6A18113-67DA-0D4E-8910-80E835C123D0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flipH="1">
                              <a:off x="304800" y="402167"/>
                              <a:ext cx="45719" cy="45719"/>
                            </a:xfrm>
                            <a:prstGeom prst="straightConnector1">
                              <a:avLst/>
                            </a:prstGeom>
                            <a:ln w="12700">
                              <a:solidFill>
                                <a:schemeClr val="tx1"/>
                              </a:solidFill>
                              <a:tailEnd type="triangle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</p:grpSp>
                    <p:grpSp>
                      <p:nvGrpSpPr>
                        <p:cNvPr id="17" name="Group 16">
                          <a:extLst>
                            <a:ext uri="{FF2B5EF4-FFF2-40B4-BE49-F238E27FC236}">
                              <a16:creationId xmlns:a16="http://schemas.microsoft.com/office/drawing/2014/main" id="{D38A699C-E4E9-0241-84E4-0177E377329B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140616" y="1810044"/>
                          <a:ext cx="1180457" cy="762144"/>
                          <a:chOff x="0" y="0"/>
                          <a:chExt cx="1180457" cy="762144"/>
                        </a:xfrm>
                      </p:grpSpPr>
                      <p:grpSp>
                        <p:nvGrpSpPr>
                          <p:cNvPr id="40" name="Group 39">
                            <a:extLst>
                              <a:ext uri="{FF2B5EF4-FFF2-40B4-BE49-F238E27FC236}">
                                <a16:creationId xmlns:a16="http://schemas.microsoft.com/office/drawing/2014/main" id="{3ABC1A72-CC10-0342-BFE2-6758BBEEFCB7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189857" y="0"/>
                            <a:ext cx="990600" cy="635000"/>
                            <a:chOff x="0" y="0"/>
                            <a:chExt cx="990600" cy="635000"/>
                          </a:xfrm>
                        </p:grpSpPr>
                        <p:sp>
                          <p:nvSpPr>
                            <p:cNvPr id="44" name="Oval 43">
                              <a:extLst>
                                <a:ext uri="{FF2B5EF4-FFF2-40B4-BE49-F238E27FC236}">
                                  <a16:creationId xmlns:a16="http://schemas.microsoft.com/office/drawing/2014/main" id="{A9DB7587-9695-E74D-AD74-E0C73549CF0D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0" y="0"/>
                              <a:ext cx="990600" cy="635000"/>
                            </a:xfrm>
                            <a:prstGeom prst="ellipse">
                              <a:avLst/>
                            </a:prstGeom>
                            <a:noFill/>
                            <a:ln>
                              <a:solidFill>
                                <a:schemeClr val="tx1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<a:prstTxWarp prst="textNoShape">
                                <a:avLst/>
                              </a:prstTxWarp>
                              <a:noAutofit/>
                            </a:bodyPr>
                            <a:lstStyle/>
                            <a:p>
                              <a:endParaRPr lang="en-US"/>
                            </a:p>
                          </p:txBody>
                        </p:sp>
                        <p:sp>
                          <p:nvSpPr>
                            <p:cNvPr id="45" name="Text Box 127">
                              <a:extLst>
                                <a:ext uri="{FF2B5EF4-FFF2-40B4-BE49-F238E27FC236}">
                                  <a16:creationId xmlns:a16="http://schemas.microsoft.com/office/drawing/2014/main" id="{4565A3E2-EC96-1942-A84D-EEB3CBFF3E67}"/>
                                </a:ext>
                              </a:extLst>
                            </p:cNvPr>
                            <p:cNvSpPr txBox="1"/>
                            <p:nvPr/>
                          </p:nvSpPr>
                          <p:spPr>
                            <a:xfrm>
                              <a:off x="110067" y="150470"/>
                              <a:ext cx="762000" cy="329879"/>
                            </a:xfrm>
                            <a:prstGeom prst="rect">
                              <a:avLst/>
                            </a:prstGeom>
                            <a:solidFill>
                              <a:schemeClr val="lt1"/>
                            </a:solidFill>
                            <a:ln w="6350">
                              <a:noFill/>
                            </a:ln>
                          </p:spPr>
                          <p:txBody>
                            <a:bodyPr rot="0" spcFirstLastPara="0" vert="horz" wrap="square" lIns="91440" tIns="45720" rIns="91440" bIns="45720" numCol="1" spcCol="0" rtlCol="0" fromWordArt="0" anchor="t" anchorCtr="0" forceAA="0" compatLnSpc="1">
                              <a:prstTxWarp prst="textNoShape">
                                <a:avLst/>
                              </a:prstTxWarp>
                              <a:noAutofit/>
                            </a:bodyPr>
                            <a:lstStyle/>
                            <a:p>
                              <a:pPr marL="0" marR="0" algn="ctr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</a:pPr>
                              <a:r>
                                <a:rPr lang="en-US" sz="1000">
                                  <a:effectLst/>
                                  <a:latin typeface="Calibri" panose="020F0502020204030204" pitchFamily="34" charset="0"/>
                                  <a:ea typeface="Yu Mincho" panose="02020400000000000000" pitchFamily="18" charset="-128"/>
                                  <a:cs typeface="Arial" panose="020B0604020202020204" pitchFamily="34" charset="0"/>
                                </a:rPr>
                                <a:t>Metastasis</a:t>
                              </a:r>
                              <a:endParaRPr lang="en-US" sz="1200">
                                <a:effectLst/>
                                <a:latin typeface="Calibri" panose="020F0502020204030204" pitchFamily="34" charset="0"/>
                                <a:ea typeface="Yu Mincho" panose="02020400000000000000" pitchFamily="18" charset="-128"/>
                                <a:cs typeface="Arial" panose="020B0604020202020204" pitchFamily="34" charset="0"/>
                              </a:endParaRPr>
                            </a:p>
                          </p:txBody>
                        </p:sp>
                      </p:grpSp>
                      <p:grpSp>
                        <p:nvGrpSpPr>
                          <p:cNvPr id="41" name="Group 40">
                            <a:extLst>
                              <a:ext uri="{FF2B5EF4-FFF2-40B4-BE49-F238E27FC236}">
                                <a16:creationId xmlns:a16="http://schemas.microsoft.com/office/drawing/2014/main" id="{0F6C9D0D-020F-364D-9758-CAA3659F5693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 rot="11900194">
                            <a:off x="0" y="379553"/>
                            <a:ext cx="380678" cy="382591"/>
                            <a:chOff x="0" y="0"/>
                            <a:chExt cx="444500" cy="447886"/>
                          </a:xfrm>
                        </p:grpSpPr>
                        <p:sp>
                          <p:nvSpPr>
                            <p:cNvPr id="42" name="Arc 41">
                              <a:extLst>
                                <a:ext uri="{FF2B5EF4-FFF2-40B4-BE49-F238E27FC236}">
                                  <a16:creationId xmlns:a16="http://schemas.microsoft.com/office/drawing/2014/main" id="{4068D2FE-8536-204B-A154-22D80312805A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0" y="0"/>
                              <a:ext cx="444500" cy="447040"/>
                            </a:xfrm>
                            <a:prstGeom prst="arc">
                              <a:avLst>
                                <a:gd name="adj1" fmla="val 9936340"/>
                                <a:gd name="adj2" fmla="val 3206960"/>
                              </a:avLst>
                            </a:prstGeom>
                            <a:ln w="12700"/>
                          </p:spPr>
                          <p:style>
                            <a:lnRef idx="1">
                              <a:schemeClr val="dk1"/>
                            </a:lnRef>
                            <a:fillRef idx="0">
                              <a:schemeClr val="dk1"/>
                            </a:fillRef>
                            <a:effectRef idx="0">
                              <a:schemeClr val="dk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<a:prstTxWarp prst="textNoShape">
                                <a:avLst/>
                              </a:prstTxWarp>
                              <a:noAutofit/>
                            </a:bodyPr>
                            <a:lstStyle/>
                            <a:p>
                              <a:endParaRPr lang="en-US"/>
                            </a:p>
                          </p:txBody>
                        </p:sp>
                        <p:cxnSp>
                          <p:nvCxnSpPr>
                            <p:cNvPr id="43" name="Straight Arrow Connector 42">
                              <a:extLst>
                                <a:ext uri="{FF2B5EF4-FFF2-40B4-BE49-F238E27FC236}">
                                  <a16:creationId xmlns:a16="http://schemas.microsoft.com/office/drawing/2014/main" id="{C42607AE-4567-6545-AE1F-05B71A3E6DF8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flipH="1">
                              <a:off x="304800" y="402167"/>
                              <a:ext cx="45719" cy="45719"/>
                            </a:xfrm>
                            <a:prstGeom prst="straightConnector1">
                              <a:avLst/>
                            </a:prstGeom>
                            <a:ln w="12700">
                              <a:solidFill>
                                <a:schemeClr val="tx1"/>
                              </a:solidFill>
                              <a:tailEnd type="triangle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</p:grpSp>
                    <p:grpSp>
                      <p:nvGrpSpPr>
                        <p:cNvPr id="18" name="Group 17">
                          <a:extLst>
                            <a:ext uri="{FF2B5EF4-FFF2-40B4-BE49-F238E27FC236}">
                              <a16:creationId xmlns:a16="http://schemas.microsoft.com/office/drawing/2014/main" id="{9F61C58D-BB38-0946-A81A-070144CE793E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339863" y="2730500"/>
                          <a:ext cx="990600" cy="635000"/>
                          <a:chOff x="0" y="0"/>
                          <a:chExt cx="990600" cy="635000"/>
                        </a:xfrm>
                      </p:grpSpPr>
                      <p:sp>
                        <p:nvSpPr>
                          <p:cNvPr id="38" name="Text Box 133">
                            <a:extLst>
                              <a:ext uri="{FF2B5EF4-FFF2-40B4-BE49-F238E27FC236}">
                                <a16:creationId xmlns:a16="http://schemas.microsoft.com/office/drawing/2014/main" id="{7F9BEB1B-9E5E-7E41-8F94-FF4BC76424A4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67734" y="50800"/>
                            <a:ext cx="897467" cy="482626"/>
                          </a:xfrm>
                          <a:custGeom>
                            <a:avLst/>
                            <a:gdLst>
                              <a:gd name="connsiteX0" fmla="*/ 0 w 762000"/>
                              <a:gd name="connsiteY0" fmla="*/ 0 h 345652"/>
                              <a:gd name="connsiteX1" fmla="*/ 762000 w 762000"/>
                              <a:gd name="connsiteY1" fmla="*/ 0 h 345652"/>
                              <a:gd name="connsiteX2" fmla="*/ 762000 w 762000"/>
                              <a:gd name="connsiteY2" fmla="*/ 345652 h 345652"/>
                              <a:gd name="connsiteX3" fmla="*/ 0 w 762000"/>
                              <a:gd name="connsiteY3" fmla="*/ 345652 h 345652"/>
                              <a:gd name="connsiteX4" fmla="*/ 0 w 762000"/>
                              <a:gd name="connsiteY4" fmla="*/ 0 h 345652"/>
                              <a:gd name="connsiteX0" fmla="*/ 0 w 762000"/>
                              <a:gd name="connsiteY0" fmla="*/ 0 h 345652"/>
                              <a:gd name="connsiteX1" fmla="*/ 762000 w 762000"/>
                              <a:gd name="connsiteY1" fmla="*/ 0 h 345652"/>
                              <a:gd name="connsiteX2" fmla="*/ 762000 w 762000"/>
                              <a:gd name="connsiteY2" fmla="*/ 345652 h 345652"/>
                              <a:gd name="connsiteX3" fmla="*/ 0 w 762000"/>
                              <a:gd name="connsiteY3" fmla="*/ 345652 h 345652"/>
                              <a:gd name="connsiteX4" fmla="*/ 0 w 762000"/>
                              <a:gd name="connsiteY4" fmla="*/ 0 h 345652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</a:cxnLst>
                            <a:rect l="l" t="t" r="r" b="b"/>
                            <a:pathLst>
                              <a:path w="762000" h="345652">
                                <a:moveTo>
                                  <a:pt x="0" y="0"/>
                                </a:moveTo>
                                <a:lnTo>
                                  <a:pt x="762000" y="0"/>
                                </a:lnTo>
                                <a:lnTo>
                                  <a:pt x="762000" y="345652"/>
                                </a:lnTo>
                                <a:lnTo>
                                  <a:pt x="0" y="345652"/>
                                </a:lnTo>
                                <a:lnTo>
                                  <a:pt x="0" y="0"/>
                                </a:lnTo>
                                <a:close/>
                              </a:path>
                            </a:pathLst>
                          </a:custGeom>
                          <a:solidFill>
                            <a:schemeClr val="lt1"/>
                          </a:solidFill>
                          <a:ln w="6350">
                            <a:noFill/>
                          </a:ln>
                        </p:spPr>
                        <p:txBody>
                          <a:bodyPr rot="0" spcFirstLastPara="0" vert="horz" wrap="square" lIns="91440" tIns="45720" rIns="91440" bIns="45720" numCol="1" spcCol="0" rtlCol="0" fromWordArt="0" anchor="ctr" anchorCtr="0" forceAA="0" compatLnSpc="1">
                            <a:prstTxWarp prst="textNoShape">
                              <a:avLst/>
                            </a:prstTxWarp>
                            <a:noAutofit/>
                          </a:bodyPr>
                          <a:lstStyle/>
                          <a:p>
                            <a:pPr marL="0" marR="0" algn="ctr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</a:pPr>
                            <a:r>
                              <a:rPr lang="en-US" sz="1000">
                                <a:effectLst/>
                                <a:latin typeface="Calibri" panose="020F0502020204030204" pitchFamily="34" charset="0"/>
                                <a:ea typeface="Yu Mincho" panose="02020400000000000000" pitchFamily="18" charset="-128"/>
                                <a:cs typeface="Arial" panose="020B0604020202020204" pitchFamily="34" charset="0"/>
                              </a:rPr>
                              <a:t>Death</a:t>
                            </a:r>
                            <a:endParaRPr lang="en-US" sz="1200">
                              <a:effectLst/>
                              <a:latin typeface="Calibri" panose="020F0502020204030204" pitchFamily="34" charset="0"/>
                              <a:ea typeface="Yu Mincho" panose="02020400000000000000" pitchFamily="18" charset="-128"/>
                              <a:cs typeface="Arial" panose="020B060402020202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39" name="Oval 38">
                            <a:extLst>
                              <a:ext uri="{FF2B5EF4-FFF2-40B4-BE49-F238E27FC236}">
                                <a16:creationId xmlns:a16="http://schemas.microsoft.com/office/drawing/2014/main" id="{0C4AA197-4B10-A846-8A34-8DF86AFBDE2B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0" y="0"/>
                            <a:ext cx="990600" cy="635000"/>
                          </a:xfrm>
                          <a:prstGeom prst="ellipse">
                            <a:avLst/>
                          </a:prstGeom>
                          <a:noFill/>
                          <a:ln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ot="0" spcFirstLastPara="0" vert="horz" wrap="square" lIns="91440" tIns="45720" rIns="91440" bIns="45720" numCol="1" spcCol="0" rtlCol="0" fromWordArt="0" anchor="b" anchorCtr="0" forceAA="0" compatLnSpc="1">
                            <a:prstTxWarp prst="textNoShape">
                              <a:avLst/>
                            </a:prstTxWarp>
                            <a:noAutofit/>
                          </a:bodyPr>
                          <a:lstStyle/>
                          <a:p>
                            <a:pPr marL="0" marR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</a:pPr>
                            <a:r>
                              <a:rPr lang="en-US" sz="1200">
                                <a:effectLst/>
                                <a:ea typeface="Yu Mincho" panose="02020400000000000000" pitchFamily="18" charset="-128"/>
                                <a:cs typeface="Arial" panose="020B0604020202020204" pitchFamily="34" charset="0"/>
                              </a:rPr>
                              <a:t> </a:t>
                            </a:r>
                          </a:p>
                          <a:p>
                            <a:pPr marL="0" marR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</a:pPr>
                            <a:r>
                              <a:rPr lang="en-US" sz="1200">
                                <a:effectLst/>
                                <a:ea typeface="Yu Mincho" panose="02020400000000000000" pitchFamily="18" charset="-128"/>
                                <a:cs typeface="Arial" panose="020B0604020202020204" pitchFamily="34" charset="0"/>
                              </a:rPr>
                              <a:t> </a:t>
                            </a:r>
                          </a:p>
                        </p:txBody>
                      </p:sp>
                    </p:grpSp>
                    <p:grpSp>
                      <p:nvGrpSpPr>
                        <p:cNvPr id="19" name="Group 18">
                          <a:extLst>
                            <a:ext uri="{FF2B5EF4-FFF2-40B4-BE49-F238E27FC236}">
                              <a16:creationId xmlns:a16="http://schemas.microsoft.com/office/drawing/2014/main" id="{F001ACFF-DA43-0041-8D9A-DB7A1F5CED49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04515" y="1010701"/>
                          <a:ext cx="990600" cy="635000"/>
                          <a:chOff x="0" y="0"/>
                          <a:chExt cx="990600" cy="635000"/>
                        </a:xfrm>
                      </p:grpSpPr>
                      <p:sp>
                        <p:nvSpPr>
                          <p:cNvPr id="36" name="Text Box 121">
                            <a:extLst>
                              <a:ext uri="{FF2B5EF4-FFF2-40B4-BE49-F238E27FC236}">
                                <a16:creationId xmlns:a16="http://schemas.microsoft.com/office/drawing/2014/main" id="{DE5C6F9A-39CB-0C4F-B55A-2DBE792A1D1E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84779" y="90834"/>
                            <a:ext cx="831304" cy="451413"/>
                          </a:xfrm>
                          <a:prstGeom prst="rect">
                            <a:avLst/>
                          </a:prstGeom>
                          <a:solidFill>
                            <a:schemeClr val="lt1"/>
                          </a:solidFill>
                          <a:ln w="6350">
                            <a:noFill/>
                          </a:ln>
                        </p:spPr>
                        <p:txBody>
                          <a:bodyPr rot="0" spcFirstLastPara="0" vert="horz" wrap="square" lIns="91440" tIns="45720" rIns="91440" bIns="45720" numCol="1" spcCol="0" rtlCol="0" fromWordArt="0" anchor="t" anchorCtr="0" forceAA="0" compatLnSpc="1">
                            <a:prstTxWarp prst="textNoShape">
                              <a:avLst/>
                            </a:prstTxWarp>
                            <a:noAutofit/>
                          </a:bodyPr>
                          <a:lstStyle/>
                          <a:p>
                            <a:pPr marL="0" marR="0" algn="ctr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</a:pPr>
                            <a:r>
                              <a:rPr lang="en-US" sz="1000">
                                <a:effectLst/>
                                <a:latin typeface="Calibri" panose="020F0502020204030204" pitchFamily="34" charset="0"/>
                                <a:ea typeface="Yu Mincho" panose="02020400000000000000" pitchFamily="18" charset="-128"/>
                                <a:cs typeface="Arial" panose="020B0604020202020204" pitchFamily="34" charset="0"/>
                              </a:rPr>
                              <a:t>Local Recurrence</a:t>
                            </a:r>
                            <a:endParaRPr lang="en-US" sz="1200">
                              <a:effectLst/>
                              <a:latin typeface="Calibri" panose="020F0502020204030204" pitchFamily="34" charset="0"/>
                              <a:ea typeface="Yu Mincho" panose="02020400000000000000" pitchFamily="18" charset="-128"/>
                              <a:cs typeface="Arial" panose="020B060402020202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37" name="Oval 36">
                            <a:extLst>
                              <a:ext uri="{FF2B5EF4-FFF2-40B4-BE49-F238E27FC236}">
                                <a16:creationId xmlns:a16="http://schemas.microsoft.com/office/drawing/2014/main" id="{2F887CC9-8A4D-4641-94A6-C7446139CD43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0" y="0"/>
                            <a:ext cx="990600" cy="635000"/>
                          </a:xfrm>
                          <a:prstGeom prst="ellipse">
                            <a:avLst/>
                          </a:prstGeom>
                          <a:noFill/>
                          <a:ln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ot="0" spcFirstLastPara="0" vert="horz" wrap="square" lIns="91440" tIns="45720" rIns="91440" bIns="45720" numCol="1" spcCol="0" rtlCol="0" fromWordArt="0" anchor="b" anchorCtr="0" forceAA="0" compatLnSpc="1">
                            <a:prstTxWarp prst="textNoShape">
                              <a:avLst/>
                            </a:prstTxWarp>
                            <a:noAutofit/>
                          </a:bodyPr>
                          <a:lstStyle/>
                          <a:p>
                            <a:pPr marL="0" marR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</a:pPr>
                            <a:r>
                              <a:rPr lang="en-US" sz="1200">
                                <a:effectLst/>
                                <a:ea typeface="Yu Mincho" panose="02020400000000000000" pitchFamily="18" charset="-128"/>
                                <a:cs typeface="Arial" panose="020B0604020202020204" pitchFamily="34" charset="0"/>
                              </a:rPr>
                              <a:t> </a:t>
                            </a:r>
                          </a:p>
                        </p:txBody>
                      </p:sp>
                    </p:grpSp>
                    <p:grpSp>
                      <p:nvGrpSpPr>
                        <p:cNvPr id="20" name="Group 19">
                          <a:extLst>
                            <a:ext uri="{FF2B5EF4-FFF2-40B4-BE49-F238E27FC236}">
                              <a16:creationId xmlns:a16="http://schemas.microsoft.com/office/drawing/2014/main" id="{38C6C51F-9FFD-8D41-AADF-EBE6EA7255E9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2702380" y="938034"/>
                          <a:ext cx="990600" cy="635000"/>
                          <a:chOff x="0" y="0"/>
                          <a:chExt cx="990600" cy="635000"/>
                        </a:xfrm>
                      </p:grpSpPr>
                      <p:sp>
                        <p:nvSpPr>
                          <p:cNvPr id="34" name="Text Box 120">
                            <a:extLst>
                              <a:ext uri="{FF2B5EF4-FFF2-40B4-BE49-F238E27FC236}">
                                <a16:creationId xmlns:a16="http://schemas.microsoft.com/office/drawing/2014/main" id="{41A9EF38-436A-8D49-B562-E7E451F1DAE7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77373" y="105507"/>
                            <a:ext cx="862314" cy="468212"/>
                          </a:xfrm>
                          <a:prstGeom prst="rect">
                            <a:avLst/>
                          </a:prstGeom>
                          <a:solidFill>
                            <a:schemeClr val="lt1"/>
                          </a:solidFill>
                          <a:ln w="6350">
                            <a:noFill/>
                          </a:ln>
                        </p:spPr>
                        <p:txBody>
                          <a:bodyPr rot="0" spcFirstLastPara="0" vert="horz" wrap="square" lIns="91440" tIns="45720" rIns="91440" bIns="45720" numCol="1" spcCol="0" rtlCol="0" fromWordArt="0" anchor="t" anchorCtr="0" forceAA="0" compatLnSpc="1">
                            <a:prstTxWarp prst="textNoShape">
                              <a:avLst/>
                            </a:prstTxWarp>
                            <a:noAutofit/>
                          </a:bodyPr>
                          <a:lstStyle/>
                          <a:p>
                            <a:pPr marL="0" marR="0" algn="ctr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</a:pPr>
                            <a:r>
                              <a:rPr lang="en-US" sz="1000">
                                <a:effectLst/>
                                <a:latin typeface="Calibri" panose="020F0502020204030204" pitchFamily="34" charset="0"/>
                                <a:ea typeface="Yu Mincho" panose="02020400000000000000" pitchFamily="18" charset="-128"/>
                                <a:cs typeface="Arial" panose="020B0604020202020204" pitchFamily="34" charset="0"/>
                              </a:rPr>
                              <a:t>Regional Recurrence</a:t>
                            </a:r>
                            <a:endParaRPr lang="en-US" sz="1200">
                              <a:effectLst/>
                              <a:latin typeface="Calibri" panose="020F0502020204030204" pitchFamily="34" charset="0"/>
                              <a:ea typeface="Yu Mincho" panose="02020400000000000000" pitchFamily="18" charset="-128"/>
                              <a:cs typeface="Arial" panose="020B060402020202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35" name="Oval 34">
                            <a:extLst>
                              <a:ext uri="{FF2B5EF4-FFF2-40B4-BE49-F238E27FC236}">
                                <a16:creationId xmlns:a16="http://schemas.microsoft.com/office/drawing/2014/main" id="{628DDD2B-86AD-4745-B83A-80B4A63609F7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0" y="0"/>
                            <a:ext cx="990600" cy="635000"/>
                          </a:xfrm>
                          <a:prstGeom prst="ellipse">
                            <a:avLst/>
                          </a:prstGeom>
                          <a:noFill/>
                          <a:ln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ot="0" spcFirstLastPara="0" vert="horz" wrap="square" lIns="91440" tIns="45720" rIns="91440" bIns="45720" numCol="1" spcCol="0" rtlCol="0" fromWordArt="0" anchor="b" anchorCtr="0" forceAA="0" compatLnSpc="1">
                            <a:prstTxWarp prst="textNoShape">
                              <a:avLst/>
                            </a:prstTxWarp>
                            <a:noAutofit/>
                          </a:bodyPr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21" name="Group 20">
                          <a:extLst>
                            <a:ext uri="{FF2B5EF4-FFF2-40B4-BE49-F238E27FC236}">
                              <a16:creationId xmlns:a16="http://schemas.microsoft.com/office/drawing/2014/main" id="{AE8AE853-760E-914A-876B-90B94C9C52AD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17605147">
                          <a:off x="957" y="818076"/>
                          <a:ext cx="380678" cy="382591"/>
                          <a:chOff x="0" y="0"/>
                          <a:chExt cx="444500" cy="447886"/>
                        </a:xfrm>
                      </p:grpSpPr>
                      <p:sp>
                        <p:nvSpPr>
                          <p:cNvPr id="32" name="Arc 31">
                            <a:extLst>
                              <a:ext uri="{FF2B5EF4-FFF2-40B4-BE49-F238E27FC236}">
                                <a16:creationId xmlns:a16="http://schemas.microsoft.com/office/drawing/2014/main" id="{528069DF-502E-B74B-9BFE-96BC895B466E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0" y="0"/>
                            <a:ext cx="444500" cy="447040"/>
                          </a:xfrm>
                          <a:prstGeom prst="arc">
                            <a:avLst>
                              <a:gd name="adj1" fmla="val 9936340"/>
                              <a:gd name="adj2" fmla="val 3206960"/>
                            </a:avLst>
                          </a:prstGeom>
                          <a:ln w="12700"/>
                        </p:spPr>
                        <p:style>
                          <a:lnRef idx="1">
                            <a:schemeClr val="dk1"/>
                          </a:lnRef>
                          <a:fillRef idx="0">
                            <a:schemeClr val="dk1"/>
                          </a:fillRef>
                          <a:effectRef idx="0">
                            <a:schemeClr val="dk1"/>
                          </a:effectRef>
                          <a:fontRef idx="minor">
                            <a:schemeClr val="tx1"/>
                          </a:fontRef>
                        </p:style>
                        <p:txBody>
                          <a:bodyPr rot="0" spcFirstLastPara="0" vert="horz" wrap="square" lIns="91440" tIns="45720" rIns="91440" bIns="45720" numCol="1" spcCol="0" rtlCol="0" fromWordArt="0" anchor="ctr" anchorCtr="0" forceAA="0" compatLnSpc="1">
                            <a:prstTxWarp prst="textNoShape">
                              <a:avLst/>
                            </a:prstTxWarp>
                            <a:noAutofit/>
                          </a:bodyPr>
                          <a:lstStyle/>
                          <a:p>
                            <a:endParaRPr lang="en-US"/>
                          </a:p>
                        </p:txBody>
                      </p:sp>
                      <p:cxnSp>
                        <p:nvCxnSpPr>
                          <p:cNvPr id="33" name="Straight Arrow Connector 32">
                            <a:extLst>
                              <a:ext uri="{FF2B5EF4-FFF2-40B4-BE49-F238E27FC236}">
                                <a16:creationId xmlns:a16="http://schemas.microsoft.com/office/drawing/2014/main" id="{773558E1-CA68-2D4E-92E7-DCBC4E486B4F}"/>
                              </a:ext>
                            </a:extLst>
                          </p:cNvPr>
                          <p:cNvCxnSpPr/>
                          <p:nvPr/>
                        </p:nvCxnSpPr>
                        <p:spPr>
                          <a:xfrm flipH="1">
                            <a:off x="304800" y="402167"/>
                            <a:ext cx="45719" cy="45719"/>
                          </a:xfrm>
                          <a:prstGeom prst="straightConnector1">
                            <a:avLst/>
                          </a:prstGeom>
                          <a:ln w="12700">
                            <a:solidFill>
                              <a:schemeClr val="tx1"/>
                            </a:solidFill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grpSp>
                      <p:nvGrpSpPr>
                        <p:cNvPr id="22" name="Group 21">
                          <a:extLst>
                            <a:ext uri="{FF2B5EF4-FFF2-40B4-BE49-F238E27FC236}">
                              <a16:creationId xmlns:a16="http://schemas.microsoft.com/office/drawing/2014/main" id="{B668DDEF-571A-D64F-8858-90D221D62373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18689969">
                          <a:off x="893195" y="709368"/>
                          <a:ext cx="769620" cy="549275"/>
                          <a:chOff x="0" y="0"/>
                          <a:chExt cx="769620" cy="549275"/>
                        </a:xfrm>
                      </p:grpSpPr>
                      <p:sp>
                        <p:nvSpPr>
                          <p:cNvPr id="30" name="Arc 29">
                            <a:extLst>
                              <a:ext uri="{FF2B5EF4-FFF2-40B4-BE49-F238E27FC236}">
                                <a16:creationId xmlns:a16="http://schemas.microsoft.com/office/drawing/2014/main" id="{4FADB952-8228-DA48-83EE-1C8990D3A177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 rot="16200000">
                            <a:off x="110172" y="-110172"/>
                            <a:ext cx="549275" cy="769620"/>
                          </a:xfrm>
                          <a:prstGeom prst="arc">
                            <a:avLst>
                              <a:gd name="adj1" fmla="val 18154592"/>
                              <a:gd name="adj2" fmla="val 3485513"/>
                            </a:avLst>
                          </a:prstGeom>
                          <a:ln w="12700"/>
                        </p:spPr>
                        <p:style>
                          <a:lnRef idx="1">
                            <a:schemeClr val="dk1"/>
                          </a:lnRef>
                          <a:fillRef idx="0">
                            <a:schemeClr val="dk1"/>
                          </a:fillRef>
                          <a:effectRef idx="0">
                            <a:schemeClr val="dk1"/>
                          </a:effectRef>
                          <a:fontRef idx="minor">
                            <a:schemeClr val="tx1"/>
                          </a:fontRef>
                        </p:style>
                        <p:txBody>
                          <a:bodyPr rot="0" spcFirstLastPara="0" vert="horz" wrap="square" lIns="91440" tIns="45720" rIns="91440" bIns="45720" numCol="1" spcCol="0" rtlCol="0" fromWordArt="0" anchor="ctr" anchorCtr="0" forceAA="0" compatLnSpc="1">
                            <a:prstTxWarp prst="textNoShape">
                              <a:avLst/>
                            </a:prstTxWarp>
                            <a:noAutofit/>
                          </a:bodyPr>
                          <a:lstStyle/>
                          <a:p>
                            <a:endParaRPr lang="en-US"/>
                          </a:p>
                        </p:txBody>
                      </p:sp>
                      <p:cxnSp>
                        <p:nvCxnSpPr>
                          <p:cNvPr id="31" name="Straight Arrow Connector 30">
                            <a:extLst>
                              <a:ext uri="{FF2B5EF4-FFF2-40B4-BE49-F238E27FC236}">
                                <a16:creationId xmlns:a16="http://schemas.microsoft.com/office/drawing/2014/main" id="{BCE9CD0F-49EE-3943-9B64-70C643AAD944}"/>
                              </a:ext>
                            </a:extLst>
                          </p:cNvPr>
                          <p:cNvCxnSpPr/>
                          <p:nvPr/>
                        </p:nvCxnSpPr>
                        <p:spPr>
                          <a:xfrm>
                            <a:off x="654373" y="83392"/>
                            <a:ext cx="64393" cy="45719"/>
                          </a:xfrm>
                          <a:prstGeom prst="straightConnector1">
                            <a:avLst/>
                          </a:prstGeom>
                          <a:ln>
                            <a:tailEnd type="triangle"/>
                          </a:ln>
                        </p:spPr>
                        <p:style>
                          <a:lnRef idx="1">
                            <a:schemeClr val="dk1"/>
                          </a:lnRef>
                          <a:fillRef idx="0">
                            <a:schemeClr val="dk1"/>
                          </a:fillRef>
                          <a:effectRef idx="0">
                            <a:schemeClr val="dk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grpSp>
                      <p:nvGrpSpPr>
                        <p:cNvPr id="23" name="Group 22">
                          <a:extLst>
                            <a:ext uri="{FF2B5EF4-FFF2-40B4-BE49-F238E27FC236}">
                              <a16:creationId xmlns:a16="http://schemas.microsoft.com/office/drawing/2014/main" id="{872FE3D2-95FC-5744-88D7-EDBD112EEA51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5158700">
                          <a:off x="2194784" y="553951"/>
                          <a:ext cx="549275" cy="769620"/>
                          <a:chOff x="0" y="0"/>
                          <a:chExt cx="549275" cy="769620"/>
                        </a:xfrm>
                      </p:grpSpPr>
                      <p:sp>
                        <p:nvSpPr>
                          <p:cNvPr id="28" name="Arc 27">
                            <a:extLst>
                              <a:ext uri="{FF2B5EF4-FFF2-40B4-BE49-F238E27FC236}">
                                <a16:creationId xmlns:a16="http://schemas.microsoft.com/office/drawing/2014/main" id="{DDE6830C-A8F3-6D48-8B0A-08F0FE5B2944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 rot="13289969">
                            <a:off x="0" y="0"/>
                            <a:ext cx="549275" cy="769620"/>
                          </a:xfrm>
                          <a:prstGeom prst="arc">
                            <a:avLst>
                              <a:gd name="adj1" fmla="val 18154592"/>
                              <a:gd name="adj2" fmla="val 3485513"/>
                            </a:avLst>
                          </a:prstGeom>
                          <a:ln w="12700"/>
                        </p:spPr>
                        <p:style>
                          <a:lnRef idx="1">
                            <a:schemeClr val="dk1"/>
                          </a:lnRef>
                          <a:fillRef idx="0">
                            <a:schemeClr val="dk1"/>
                          </a:fillRef>
                          <a:effectRef idx="0">
                            <a:schemeClr val="dk1"/>
                          </a:effectRef>
                          <a:fontRef idx="minor">
                            <a:schemeClr val="tx1"/>
                          </a:fontRef>
                        </p:style>
                        <p:txBody>
                          <a:bodyPr rot="0" spcFirstLastPara="0" vert="horz" wrap="square" lIns="91440" tIns="45720" rIns="91440" bIns="45720" numCol="1" spcCol="0" rtlCol="0" fromWordArt="0" anchor="ctr" anchorCtr="0" forceAA="0" compatLnSpc="1">
                            <a:prstTxWarp prst="textNoShape">
                              <a:avLst/>
                            </a:prstTxWarp>
                            <a:noAutofit/>
                          </a:bodyPr>
                          <a:lstStyle/>
                          <a:p>
                            <a:endParaRPr lang="en-US"/>
                          </a:p>
                        </p:txBody>
                      </p:sp>
                      <p:cxnSp>
                        <p:nvCxnSpPr>
                          <p:cNvPr id="29" name="Straight Arrow Connector 28">
                            <a:extLst>
                              <a:ext uri="{FF2B5EF4-FFF2-40B4-BE49-F238E27FC236}">
                                <a16:creationId xmlns:a16="http://schemas.microsoft.com/office/drawing/2014/main" id="{08043B1E-59EB-EB44-A28E-92910876ECEF}"/>
                              </a:ext>
                            </a:extLst>
                          </p:cNvPr>
                          <p:cNvCxnSpPr/>
                          <p:nvPr/>
                        </p:nvCxnSpPr>
                        <p:spPr>
                          <a:xfrm rot="18689969">
                            <a:off x="314893" y="24222"/>
                            <a:ext cx="64393" cy="45719"/>
                          </a:xfrm>
                          <a:prstGeom prst="straightConnector1">
                            <a:avLst/>
                          </a:prstGeom>
                          <a:ln>
                            <a:tailEnd type="triangle"/>
                          </a:ln>
                        </p:spPr>
                        <p:style>
                          <a:lnRef idx="1">
                            <a:schemeClr val="dk1"/>
                          </a:lnRef>
                          <a:fillRef idx="0">
                            <a:schemeClr val="dk1"/>
                          </a:fillRef>
                          <a:effectRef idx="0">
                            <a:schemeClr val="dk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grpSp>
                      <p:nvGrpSpPr>
                        <p:cNvPr id="24" name="Group 23">
                          <a:extLst>
                            <a:ext uri="{FF2B5EF4-FFF2-40B4-BE49-F238E27FC236}">
                              <a16:creationId xmlns:a16="http://schemas.microsoft.com/office/drawing/2014/main" id="{A00D69A5-9929-5840-87FD-55E884A4C3C7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5158700">
                          <a:off x="862545" y="1432017"/>
                          <a:ext cx="549275" cy="769620"/>
                          <a:chOff x="0" y="0"/>
                          <a:chExt cx="549275" cy="769620"/>
                        </a:xfrm>
                      </p:grpSpPr>
                      <p:sp>
                        <p:nvSpPr>
                          <p:cNvPr id="26" name="Arc 25">
                            <a:extLst>
                              <a:ext uri="{FF2B5EF4-FFF2-40B4-BE49-F238E27FC236}">
                                <a16:creationId xmlns:a16="http://schemas.microsoft.com/office/drawing/2014/main" id="{31D79B19-A503-DA41-946B-D19A805BD3E7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 rot="13289969">
                            <a:off x="0" y="0"/>
                            <a:ext cx="549275" cy="769620"/>
                          </a:xfrm>
                          <a:prstGeom prst="arc">
                            <a:avLst>
                              <a:gd name="adj1" fmla="val 18154592"/>
                              <a:gd name="adj2" fmla="val 3485513"/>
                            </a:avLst>
                          </a:prstGeom>
                          <a:ln w="12700"/>
                        </p:spPr>
                        <p:style>
                          <a:lnRef idx="1">
                            <a:schemeClr val="dk1"/>
                          </a:lnRef>
                          <a:fillRef idx="0">
                            <a:schemeClr val="dk1"/>
                          </a:fillRef>
                          <a:effectRef idx="0">
                            <a:schemeClr val="dk1"/>
                          </a:effectRef>
                          <a:fontRef idx="minor">
                            <a:schemeClr val="tx1"/>
                          </a:fontRef>
                        </p:style>
                        <p:txBody>
                          <a:bodyPr rot="0" spcFirstLastPara="0" vert="horz" wrap="square" lIns="91440" tIns="45720" rIns="91440" bIns="45720" numCol="1" spcCol="0" rtlCol="0" fromWordArt="0" anchor="ctr" anchorCtr="0" forceAA="0" compatLnSpc="1">
                            <a:prstTxWarp prst="textNoShape">
                              <a:avLst/>
                            </a:prstTxWarp>
                            <a:noAutofit/>
                          </a:bodyPr>
                          <a:lstStyle/>
                          <a:p>
                            <a:endParaRPr lang="en-US"/>
                          </a:p>
                        </p:txBody>
                      </p:sp>
                      <p:cxnSp>
                        <p:nvCxnSpPr>
                          <p:cNvPr id="27" name="Straight Arrow Connector 26">
                            <a:extLst>
                              <a:ext uri="{FF2B5EF4-FFF2-40B4-BE49-F238E27FC236}">
                                <a16:creationId xmlns:a16="http://schemas.microsoft.com/office/drawing/2014/main" id="{B3B5FE98-460A-6C45-83BD-8EC16973E9A6}"/>
                              </a:ext>
                            </a:extLst>
                          </p:cNvPr>
                          <p:cNvCxnSpPr/>
                          <p:nvPr/>
                        </p:nvCxnSpPr>
                        <p:spPr>
                          <a:xfrm rot="18689969">
                            <a:off x="314893" y="24222"/>
                            <a:ext cx="64393" cy="45719"/>
                          </a:xfrm>
                          <a:prstGeom prst="straightConnector1">
                            <a:avLst/>
                          </a:prstGeom>
                          <a:ln>
                            <a:tailEnd type="triangle"/>
                          </a:ln>
                        </p:spPr>
                        <p:style>
                          <a:lnRef idx="1">
                            <a:schemeClr val="dk1"/>
                          </a:lnRef>
                          <a:fillRef idx="0">
                            <a:schemeClr val="dk1"/>
                          </a:fillRef>
                          <a:effectRef idx="0">
                            <a:schemeClr val="dk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sp>
                      <p:nvSpPr>
                        <p:cNvPr id="25" name="Arc 24">
                          <a:extLst>
                            <a:ext uri="{FF2B5EF4-FFF2-40B4-BE49-F238E27FC236}">
                              <a16:creationId xmlns:a16="http://schemas.microsoft.com/office/drawing/2014/main" id="{1792DCD3-ADEB-8549-9E95-86BF36F88DE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3044978">
                          <a:off x="2088353" y="1031276"/>
                          <a:ext cx="689697" cy="1082504"/>
                        </a:xfrm>
                        <a:prstGeom prst="arc">
                          <a:avLst>
                            <a:gd name="adj1" fmla="val 18154592"/>
                            <a:gd name="adj2" fmla="val 3259748"/>
                          </a:avLst>
                        </a:prstGeom>
                        <a:ln w="12700"/>
                      </p:spPr>
                      <p:style>
                        <a:lnRef idx="1">
                          <a:schemeClr val="dk1"/>
                        </a:lnRef>
                        <a:fillRef idx="0">
                          <a:schemeClr val="dk1"/>
                        </a:fillRef>
                        <a:effectRef idx="0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endParaRPr lang="en-US"/>
                        </a:p>
                      </p:txBody>
                    </p:sp>
                  </p:grpSp>
                </p:grpSp>
              </p:grpSp>
            </p:grpSp>
          </p:grpSp>
          <p:cxnSp>
            <p:nvCxnSpPr>
              <p:cNvPr id="7" name="Straight Arrow Connector 6">
                <a:extLst>
                  <a:ext uri="{FF2B5EF4-FFF2-40B4-BE49-F238E27FC236}">
                    <a16:creationId xmlns:a16="http://schemas.microsoft.com/office/drawing/2014/main" id="{B4093CD0-6A8A-5B44-B896-6BC65F4F497D}"/>
                  </a:ext>
                </a:extLst>
              </p:cNvPr>
              <p:cNvCxnSpPr/>
              <p:nvPr/>
            </p:nvCxnSpPr>
            <p:spPr>
              <a:xfrm rot="20880000" flipH="1">
                <a:off x="2271450" y="2006936"/>
                <a:ext cx="82296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076D10A4-D9A1-154D-B292-05EF9E53137A}"/>
                </a:ext>
              </a:extLst>
            </p:cNvPr>
            <p:cNvSpPr/>
            <p:nvPr/>
          </p:nvSpPr>
          <p:spPr>
            <a:xfrm>
              <a:off x="7770906" y="3972917"/>
              <a:ext cx="4016934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000" b="1" dirty="0">
                  <a:solidFill>
                    <a:srgbClr val="000000"/>
                  </a:solidFill>
                  <a:latin typeface="Calibri" panose="020F0502020204030204" pitchFamily="34" charset="0"/>
                  <a:ea typeface="Yu Mincho" panose="02020400000000000000" pitchFamily="18" charset="-128"/>
                  <a:cs typeface="Arial" panose="020B0604020202020204" pitchFamily="34" charset="0"/>
                </a:rPr>
                <a:t>Figure 3. Breast Cancer Model State Transition Diagram Adapted from Blank et al. (2010)</a:t>
              </a:r>
              <a:endParaRPr lang="en-US" sz="1000" dirty="0">
                <a:effectLst/>
                <a:latin typeface="Calibri" panose="020F0502020204030204" pitchFamily="34" charset="0"/>
                <a:ea typeface="Yu Mincho" panose="02020400000000000000" pitchFamily="18" charset="-128"/>
                <a:cs typeface="Arial" panose="020B0604020202020204" pitchFamily="34" charset="0"/>
              </a:endParaRPr>
            </a:p>
          </p:txBody>
        </p:sp>
      </p:grpSp>
      <p:pic>
        <p:nvPicPr>
          <p:cNvPr id="61" name="Picture 20" descr="branding-logo-hi-res">
            <a:extLst>
              <a:ext uri="{FF2B5EF4-FFF2-40B4-BE49-F238E27FC236}">
                <a16:creationId xmlns:a16="http://schemas.microsoft.com/office/drawing/2014/main" id="{7768693C-0563-4458-AA0B-14712AB4E5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34158"/>
            <a:ext cx="2667000" cy="78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479024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B278E9-7262-2A48-BEE8-02F138E534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8318" y="180110"/>
            <a:ext cx="8005481" cy="1041688"/>
          </a:xfrm>
        </p:spPr>
        <p:txBody>
          <a:bodyPr/>
          <a:lstStyle/>
          <a:p>
            <a:r>
              <a:rPr lang="en-US" dirty="0"/>
              <a:t>Breast Cancer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CCE9DBE-D974-504B-92AD-666A2E4762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793" y="1221797"/>
            <a:ext cx="8674100" cy="2730500"/>
          </a:xfrm>
          <a:prstGeom prst="rect">
            <a:avLst/>
          </a:prstGeom>
        </p:spPr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CF0DD14-8C13-194A-BCDC-CAF0474E40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761" y="4284921"/>
            <a:ext cx="11111039" cy="239297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Subtracting the weighted HRQL for survivors from the baseline HRQL for each year yields</a:t>
            </a:r>
          </a:p>
          <a:p>
            <a:r>
              <a:rPr lang="en-US" dirty="0"/>
              <a:t>QALY Gain from an averted case of nonfatal breast cancer</a:t>
            </a:r>
          </a:p>
          <a:p>
            <a:pPr lvl="1"/>
            <a:r>
              <a:rPr lang="en-US" dirty="0"/>
              <a:t>1.52 QALYs (Undiscounted)</a:t>
            </a:r>
          </a:p>
          <a:p>
            <a:pPr lvl="1"/>
            <a:r>
              <a:rPr lang="en-US" dirty="0"/>
              <a:t>0.81 QALYs (3%)</a:t>
            </a:r>
          </a:p>
          <a:p>
            <a:pPr lvl="1"/>
            <a:r>
              <a:rPr lang="en-US" dirty="0"/>
              <a:t>0.43 QALYs (7%)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6" name="Picture 20" descr="branding-logo-hi-res">
            <a:extLst>
              <a:ext uri="{FF2B5EF4-FFF2-40B4-BE49-F238E27FC236}">
                <a16:creationId xmlns:a16="http://schemas.microsoft.com/office/drawing/2014/main" id="{3EA39348-212B-42E9-B236-5C70D567C3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34158"/>
            <a:ext cx="2667000" cy="78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147752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F15515-935B-E84B-ACE7-671D926D1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03360" y="193432"/>
            <a:ext cx="7950440" cy="988774"/>
          </a:xfrm>
        </p:spPr>
        <p:txBody>
          <a:bodyPr/>
          <a:lstStyle/>
          <a:p>
            <a:r>
              <a:rPr lang="en-US" dirty="0"/>
              <a:t>Lung Cancer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806039-8410-5247-B433-5F149B06BB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4446" y="1424354"/>
            <a:ext cx="7326889" cy="4752609"/>
          </a:xfrm>
        </p:spPr>
        <p:txBody>
          <a:bodyPr/>
          <a:lstStyle/>
          <a:p>
            <a:pPr marL="285750" indent="-285750"/>
            <a:r>
              <a:rPr lang="en-US" sz="2400" dirty="0"/>
              <a:t>Model and transition probabilities from CEA of lung cancer screening program (Hofer et al. 2018) </a:t>
            </a:r>
          </a:p>
          <a:p>
            <a:pPr marL="742950" lvl="1" indent="-285750"/>
            <a:r>
              <a:rPr lang="en-US" dirty="0"/>
              <a:t>10 states (1 absorbing state: death)</a:t>
            </a:r>
          </a:p>
          <a:p>
            <a:pPr marL="285750" indent="-285750"/>
            <a:r>
              <a:rPr lang="en-US" sz="2400" dirty="0"/>
              <a:t>Created the initial state vector by mapping patients from stage of diagnosis (U.S. National Cancer Database) to one of these treatment protocols</a:t>
            </a:r>
          </a:p>
          <a:p>
            <a:r>
              <a:rPr lang="en-US" dirty="0"/>
              <a:t>QALY Gain from an averted case of nonfatal lung cancer</a:t>
            </a:r>
          </a:p>
          <a:p>
            <a:pPr lvl="1"/>
            <a:r>
              <a:rPr lang="en-US" dirty="0"/>
              <a:t>2.21 QALYs (Undiscounted)</a:t>
            </a:r>
          </a:p>
          <a:p>
            <a:pPr lvl="1"/>
            <a:r>
              <a:rPr lang="en-US" dirty="0"/>
              <a:t>1.63 QALYs (3%)</a:t>
            </a:r>
          </a:p>
          <a:p>
            <a:pPr lvl="1"/>
            <a:r>
              <a:rPr lang="en-US" dirty="0"/>
              <a:t>1.25 QALYs (7%)</a:t>
            </a:r>
          </a:p>
          <a:p>
            <a:pPr marL="285750" indent="-285750"/>
            <a:endParaRPr lang="en-US" sz="2400" dirty="0"/>
          </a:p>
          <a:p>
            <a:endParaRPr lang="en-US" sz="2400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3F725FE-6252-1E41-9DBE-965FDABD53A7}"/>
              </a:ext>
            </a:extLst>
          </p:cNvPr>
          <p:cNvGrpSpPr/>
          <p:nvPr/>
        </p:nvGrpSpPr>
        <p:grpSpPr>
          <a:xfrm>
            <a:off x="7908566" y="1191258"/>
            <a:ext cx="3568326" cy="4877033"/>
            <a:chOff x="0" y="0"/>
            <a:chExt cx="3410416" cy="4992817"/>
          </a:xfrm>
        </p:grpSpPr>
        <p:sp>
          <p:nvSpPr>
            <p:cNvPr id="5" name="Text Box 3">
              <a:extLst>
                <a:ext uri="{FF2B5EF4-FFF2-40B4-BE49-F238E27FC236}">
                  <a16:creationId xmlns:a16="http://schemas.microsoft.com/office/drawing/2014/main" id="{A66F6DAF-9ADE-7F46-9C64-61D9B31DCA96}"/>
                </a:ext>
              </a:extLst>
            </p:cNvPr>
            <p:cNvSpPr txBox="1"/>
            <p:nvPr/>
          </p:nvSpPr>
          <p:spPr>
            <a:xfrm>
              <a:off x="278296" y="0"/>
              <a:ext cx="975360" cy="268743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900">
                  <a:solidFill>
                    <a:srgbClr val="7030A0"/>
                  </a:solidFill>
                  <a:effectLst/>
                  <a:latin typeface="Calibri" panose="020F0502020204030204" pitchFamily="34" charset="0"/>
                  <a:ea typeface="Yu Mincho" panose="02020400000000000000" pitchFamily="18" charset="-128"/>
                  <a:cs typeface="Arial" panose="020B0604020202020204" pitchFamily="34" charset="0"/>
                </a:rPr>
                <a:t>Initial States</a:t>
              </a:r>
              <a:endParaRPr lang="en-US" sz="1200">
                <a:effectLst/>
                <a:latin typeface="Calibri" panose="020F0502020204030204" pitchFamily="34" charset="0"/>
                <a:ea typeface="Yu Mincho" panose="02020400000000000000" pitchFamily="18" charset="-128"/>
                <a:cs typeface="Arial" panose="020B0604020202020204" pitchFamily="34" charset="0"/>
              </a:endParaRPr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960F8FCF-9834-C44C-AE8E-E3C6F235B44C}"/>
                </a:ext>
              </a:extLst>
            </p:cNvPr>
            <p:cNvGrpSpPr/>
            <p:nvPr/>
          </p:nvGrpSpPr>
          <p:grpSpPr>
            <a:xfrm>
              <a:off x="0" y="76310"/>
              <a:ext cx="3410416" cy="4916507"/>
              <a:chOff x="0" y="0"/>
              <a:chExt cx="3410416" cy="4916507"/>
            </a:xfrm>
          </p:grpSpPr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C5D663FD-9F98-E04C-A96D-E88179EEECBE}"/>
                  </a:ext>
                </a:extLst>
              </p:cNvPr>
              <p:cNvGrpSpPr/>
              <p:nvPr/>
            </p:nvGrpSpPr>
            <p:grpSpPr>
              <a:xfrm>
                <a:off x="0" y="0"/>
                <a:ext cx="3410416" cy="4916507"/>
                <a:chOff x="0" y="0"/>
                <a:chExt cx="3410416" cy="4916507"/>
              </a:xfrm>
            </p:grpSpPr>
            <p:cxnSp>
              <p:nvCxnSpPr>
                <p:cNvPr id="9" name="Straight Arrow Connector 8">
                  <a:extLst>
                    <a:ext uri="{FF2B5EF4-FFF2-40B4-BE49-F238E27FC236}">
                      <a16:creationId xmlns:a16="http://schemas.microsoft.com/office/drawing/2014/main" id="{A694E913-E0F5-1843-8212-5199AD131497}"/>
                    </a:ext>
                  </a:extLst>
                </p:cNvPr>
                <p:cNvCxnSpPr/>
                <p:nvPr/>
              </p:nvCxnSpPr>
              <p:spPr>
                <a:xfrm flipH="1" flipV="1">
                  <a:off x="1379638" y="3789422"/>
                  <a:ext cx="2026920" cy="2540"/>
                </a:xfrm>
                <a:prstGeom prst="straightConnector1">
                  <a:avLst/>
                </a:prstGeom>
                <a:ln w="12700"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Straight Arrow Connector 9">
                  <a:extLst>
                    <a:ext uri="{FF2B5EF4-FFF2-40B4-BE49-F238E27FC236}">
                      <a16:creationId xmlns:a16="http://schemas.microsoft.com/office/drawing/2014/main" id="{0C59903A-BACB-FB4A-9101-F0E1094B159F}"/>
                    </a:ext>
                  </a:extLst>
                </p:cNvPr>
                <p:cNvCxnSpPr/>
                <p:nvPr/>
              </p:nvCxnSpPr>
              <p:spPr>
                <a:xfrm>
                  <a:off x="1383174" y="2145817"/>
                  <a:ext cx="497840" cy="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Straight Connector 10">
                  <a:extLst>
                    <a:ext uri="{FF2B5EF4-FFF2-40B4-BE49-F238E27FC236}">
                      <a16:creationId xmlns:a16="http://schemas.microsoft.com/office/drawing/2014/main" id="{EF5EFE24-EB8F-7043-BEE7-DA827DF1B577}"/>
                    </a:ext>
                  </a:extLst>
                </p:cNvPr>
                <p:cNvCxnSpPr/>
                <p:nvPr/>
              </p:nvCxnSpPr>
              <p:spPr>
                <a:xfrm flipH="1">
                  <a:off x="1828800" y="803315"/>
                  <a:ext cx="177064" cy="447675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2" name="Group 11">
                  <a:extLst>
                    <a:ext uri="{FF2B5EF4-FFF2-40B4-BE49-F238E27FC236}">
                      <a16:creationId xmlns:a16="http://schemas.microsoft.com/office/drawing/2014/main" id="{A5BDB4F4-36D7-CC4A-A0F1-9B4100AC6C0F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3410416" cy="4916507"/>
                  <a:chOff x="0" y="0"/>
                  <a:chExt cx="3410416" cy="4916507"/>
                </a:xfrm>
              </p:grpSpPr>
              <p:grpSp>
                <p:nvGrpSpPr>
                  <p:cNvPr id="13" name="Group 12">
                    <a:extLst>
                      <a:ext uri="{FF2B5EF4-FFF2-40B4-BE49-F238E27FC236}">
                        <a16:creationId xmlns:a16="http://schemas.microsoft.com/office/drawing/2014/main" id="{40814369-99EF-3C4D-AB1B-BD64820621F2}"/>
                      </a:ext>
                    </a:extLst>
                  </p:cNvPr>
                  <p:cNvGrpSpPr/>
                  <p:nvPr/>
                </p:nvGrpSpPr>
                <p:grpSpPr>
                  <a:xfrm>
                    <a:off x="439838" y="4281507"/>
                    <a:ext cx="990600" cy="635000"/>
                    <a:chOff x="0" y="0"/>
                    <a:chExt cx="990600" cy="635000"/>
                  </a:xfrm>
                </p:grpSpPr>
                <p:sp>
                  <p:nvSpPr>
                    <p:cNvPr id="82" name="Oval 81">
                      <a:extLst>
                        <a:ext uri="{FF2B5EF4-FFF2-40B4-BE49-F238E27FC236}">
                          <a16:creationId xmlns:a16="http://schemas.microsoft.com/office/drawing/2014/main" id="{A2A32F37-43E4-CB44-B937-21F32D3E1A5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0" y="0"/>
                      <a:ext cx="990600" cy="635000"/>
                    </a:xfrm>
                    <a:prstGeom prst="ellipse">
                      <a:avLst/>
                    </a:prstGeom>
                    <a:no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3" name="Text Box 12">
                      <a:extLst>
                        <a:ext uri="{FF2B5EF4-FFF2-40B4-BE49-F238E27FC236}">
                          <a16:creationId xmlns:a16="http://schemas.microsoft.com/office/drawing/2014/main" id="{00128ED2-04E5-4F4F-AA72-5C6E39D3878F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10067" y="152400"/>
                      <a:ext cx="762000" cy="345652"/>
                    </a:xfrm>
                    <a:prstGeom prst="rect">
                      <a:avLst/>
                    </a:prstGeom>
                    <a:solidFill>
                      <a:schemeClr val="lt1"/>
                    </a:solidFill>
                    <a:ln w="6350">
                      <a:noFill/>
                    </a:ln>
                  </p:spPr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Yu Mincho" panose="02020400000000000000" pitchFamily="18" charset="-128"/>
                          <a:cs typeface="Arial" panose="020B0604020202020204" pitchFamily="34" charset="0"/>
                        </a:rPr>
                        <a:t>Death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Yu Mincho" panose="02020400000000000000" pitchFamily="18" charset="-128"/>
                        <a:cs typeface="Arial" panose="020B0604020202020204" pitchFamily="34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Yu Mincho" panose="02020400000000000000" pitchFamily="18" charset="-128"/>
                          <a:cs typeface="Arial" panose="020B0604020202020204" pitchFamily="34" charset="0"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Yu Mincho" panose="02020400000000000000" pitchFamily="18" charset="-128"/>
                        <a:cs typeface="Arial" panose="020B0604020202020204" pitchFamily="34" charset="0"/>
                      </a:endParaRPr>
                    </a:p>
                  </p:txBody>
                </p:sp>
              </p:grpSp>
              <p:cxnSp>
                <p:nvCxnSpPr>
                  <p:cNvPr id="14" name="Straight Connector 13">
                    <a:extLst>
                      <a:ext uri="{FF2B5EF4-FFF2-40B4-BE49-F238E27FC236}">
                        <a16:creationId xmlns:a16="http://schemas.microsoft.com/office/drawing/2014/main" id="{2B53D967-5798-9C4C-9983-5C1A42962D39}"/>
                      </a:ext>
                    </a:extLst>
                  </p:cNvPr>
                  <p:cNvCxnSpPr/>
                  <p:nvPr/>
                </p:nvCxnSpPr>
                <p:spPr>
                  <a:xfrm flipH="1" flipV="1">
                    <a:off x="2882096" y="1306813"/>
                    <a:ext cx="528320" cy="254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" name="Straight Connector 14">
                    <a:extLst>
                      <a:ext uri="{FF2B5EF4-FFF2-40B4-BE49-F238E27FC236}">
                        <a16:creationId xmlns:a16="http://schemas.microsoft.com/office/drawing/2014/main" id="{613C025E-F6A1-A444-8156-E08D03D75A5D}"/>
                      </a:ext>
                    </a:extLst>
                  </p:cNvPr>
                  <p:cNvCxnSpPr/>
                  <p:nvPr/>
                </p:nvCxnSpPr>
                <p:spPr>
                  <a:xfrm flipH="1" flipV="1">
                    <a:off x="2870521" y="2145978"/>
                    <a:ext cx="538480" cy="508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" name="Straight Connector 15">
                    <a:extLst>
                      <a:ext uri="{FF2B5EF4-FFF2-40B4-BE49-F238E27FC236}">
                        <a16:creationId xmlns:a16="http://schemas.microsoft.com/office/drawing/2014/main" id="{0EB02B1C-A521-CD43-BF69-3D03DA759ECA}"/>
                      </a:ext>
                    </a:extLst>
                  </p:cNvPr>
                  <p:cNvCxnSpPr/>
                  <p:nvPr/>
                </p:nvCxnSpPr>
                <p:spPr>
                  <a:xfrm flipH="1" flipV="1">
                    <a:off x="2841584" y="2967781"/>
                    <a:ext cx="563880" cy="508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7" name="Group 16">
                    <a:extLst>
                      <a:ext uri="{FF2B5EF4-FFF2-40B4-BE49-F238E27FC236}">
                        <a16:creationId xmlns:a16="http://schemas.microsoft.com/office/drawing/2014/main" id="{10F63231-7547-E74D-AC4A-030C44D293BE}"/>
                      </a:ext>
                    </a:extLst>
                  </p:cNvPr>
                  <p:cNvGrpSpPr/>
                  <p:nvPr/>
                </p:nvGrpSpPr>
                <p:grpSpPr>
                  <a:xfrm>
                    <a:off x="0" y="0"/>
                    <a:ext cx="2962909" cy="4585974"/>
                    <a:chOff x="0" y="0"/>
                    <a:chExt cx="2962909" cy="4585974"/>
                  </a:xfrm>
                </p:grpSpPr>
                <p:cxnSp>
                  <p:nvCxnSpPr>
                    <p:cNvPr id="18" name="Straight Connector 17">
                      <a:extLst>
                        <a:ext uri="{FF2B5EF4-FFF2-40B4-BE49-F238E27FC236}">
                          <a16:creationId xmlns:a16="http://schemas.microsoft.com/office/drawing/2014/main" id="{06268C7B-10DE-4E41-86BB-7C0E3D6B0421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0" y="1341538"/>
                      <a:ext cx="3810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" name="Straight Connector 18">
                      <a:extLst>
                        <a:ext uri="{FF2B5EF4-FFF2-40B4-BE49-F238E27FC236}">
                          <a16:creationId xmlns:a16="http://schemas.microsoft.com/office/drawing/2014/main" id="{F4A04FB1-716D-7640-83F7-510207B42FA3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5787" y="2151765"/>
                      <a:ext cx="3810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" name="Straight Connector 19">
                      <a:extLst>
                        <a:ext uri="{FF2B5EF4-FFF2-40B4-BE49-F238E27FC236}">
                          <a16:creationId xmlns:a16="http://schemas.microsoft.com/office/drawing/2014/main" id="{E2DBE234-68BD-E942-BB7D-E2584A493020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0" y="2973568"/>
                      <a:ext cx="426085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" name="Straight Connector 20">
                      <a:extLst>
                        <a:ext uri="{FF2B5EF4-FFF2-40B4-BE49-F238E27FC236}">
                          <a16:creationId xmlns:a16="http://schemas.microsoft.com/office/drawing/2014/main" id="{2077429B-D119-0A48-A54C-9DA2B3F51DE7}"/>
                        </a:ext>
                      </a:extLst>
                    </p:cNvPr>
                    <p:cNvCxnSpPr/>
                    <p:nvPr/>
                  </p:nvCxnSpPr>
                  <p:spPr>
                    <a:xfrm flipH="1" flipV="1">
                      <a:off x="5787" y="3789583"/>
                      <a:ext cx="375920" cy="254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22" name="Group 21">
                      <a:extLst>
                        <a:ext uri="{FF2B5EF4-FFF2-40B4-BE49-F238E27FC236}">
                          <a16:creationId xmlns:a16="http://schemas.microsoft.com/office/drawing/2014/main" id="{74CBD86C-1307-6844-AF82-EDD311DAD54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80999" y="0"/>
                      <a:ext cx="2581910" cy="4585974"/>
                      <a:chOff x="0" y="0"/>
                      <a:chExt cx="2581957" cy="4586597"/>
                    </a:xfrm>
                  </p:grpSpPr>
                  <p:grpSp>
                    <p:nvGrpSpPr>
                      <p:cNvPr id="23" name="Group 22">
                        <a:extLst>
                          <a:ext uri="{FF2B5EF4-FFF2-40B4-BE49-F238E27FC236}">
                            <a16:creationId xmlns:a16="http://schemas.microsoft.com/office/drawing/2014/main" id="{E6F9AD44-88F2-8046-A357-401CC91DF09B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156106" y="0"/>
                        <a:ext cx="380678" cy="382591"/>
                        <a:chOff x="0" y="0"/>
                        <a:chExt cx="444500" cy="447886"/>
                      </a:xfrm>
                    </p:grpSpPr>
                    <p:sp>
                      <p:nvSpPr>
                        <p:cNvPr id="80" name="Arc 79">
                          <a:extLst>
                            <a:ext uri="{FF2B5EF4-FFF2-40B4-BE49-F238E27FC236}">
                              <a16:creationId xmlns:a16="http://schemas.microsoft.com/office/drawing/2014/main" id="{4E443728-2355-9441-ADDC-BF94E09F4DF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0" y="0"/>
                          <a:ext cx="444500" cy="447040"/>
                        </a:xfrm>
                        <a:prstGeom prst="arc">
                          <a:avLst>
                            <a:gd name="adj1" fmla="val 9936340"/>
                            <a:gd name="adj2" fmla="val 3206960"/>
                          </a:avLst>
                        </a:prstGeom>
                        <a:ln w="12700"/>
                      </p:spPr>
                      <p:style>
                        <a:lnRef idx="1">
                          <a:schemeClr val="dk1"/>
                        </a:lnRef>
                        <a:fillRef idx="0">
                          <a:schemeClr val="dk1"/>
                        </a:fillRef>
                        <a:effectRef idx="0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endParaRPr lang="en-US"/>
                        </a:p>
                      </p:txBody>
                    </p:sp>
                    <p:cxnSp>
                      <p:nvCxnSpPr>
                        <p:cNvPr id="81" name="Straight Arrow Connector 80">
                          <a:extLst>
                            <a:ext uri="{FF2B5EF4-FFF2-40B4-BE49-F238E27FC236}">
                              <a16:creationId xmlns:a16="http://schemas.microsoft.com/office/drawing/2014/main" id="{E33FDF6E-F7ED-AC47-B2A4-A7D9003F4311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 flipH="1">
                          <a:off x="304800" y="402167"/>
                          <a:ext cx="45719" cy="45719"/>
                        </a:xfrm>
                        <a:prstGeom prst="straightConnector1">
                          <a:avLst/>
                        </a:prstGeom>
                        <a:ln w="12700">
                          <a:solidFill>
                            <a:schemeClr val="tx1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24" name="Group 23">
                        <a:extLst>
                          <a:ext uri="{FF2B5EF4-FFF2-40B4-BE49-F238E27FC236}">
                            <a16:creationId xmlns:a16="http://schemas.microsoft.com/office/drawing/2014/main" id="{952A60FB-0089-3748-B889-51BE9838EAEE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778691" y="3272006"/>
                        <a:ext cx="379725" cy="363072"/>
                        <a:chOff x="-32" y="22852"/>
                        <a:chExt cx="443383" cy="425034"/>
                      </a:xfrm>
                    </p:grpSpPr>
                    <p:cxnSp>
                      <p:nvCxnSpPr>
                        <p:cNvPr id="78" name="Straight Arrow Connector 77">
                          <a:extLst>
                            <a:ext uri="{FF2B5EF4-FFF2-40B4-BE49-F238E27FC236}">
                              <a16:creationId xmlns:a16="http://schemas.microsoft.com/office/drawing/2014/main" id="{482FC111-509B-8843-ACD7-B212ED476568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 flipH="1">
                          <a:off x="304800" y="402167"/>
                          <a:ext cx="45719" cy="45719"/>
                        </a:xfrm>
                        <a:prstGeom prst="straightConnector1">
                          <a:avLst/>
                        </a:prstGeom>
                        <a:ln w="12700">
                          <a:solidFill>
                            <a:schemeClr val="tx1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79" name="Arc 78">
                          <a:extLst>
                            <a:ext uri="{FF2B5EF4-FFF2-40B4-BE49-F238E27FC236}">
                              <a16:creationId xmlns:a16="http://schemas.microsoft.com/office/drawing/2014/main" id="{69A9241D-0167-7246-B481-4845F7F69FF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-32" y="22852"/>
                          <a:ext cx="443383" cy="423082"/>
                        </a:xfrm>
                        <a:prstGeom prst="arc">
                          <a:avLst>
                            <a:gd name="adj1" fmla="val 9936340"/>
                            <a:gd name="adj2" fmla="val 3206960"/>
                          </a:avLst>
                        </a:prstGeom>
                        <a:ln w="12700"/>
                      </p:spPr>
                      <p:style>
                        <a:lnRef idx="1">
                          <a:schemeClr val="dk1"/>
                        </a:lnRef>
                        <a:fillRef idx="0">
                          <a:schemeClr val="dk1"/>
                        </a:fillRef>
                        <a:effectRef idx="0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endParaRPr lang="en-US"/>
                        </a:p>
                      </p:txBody>
                    </p:sp>
                  </p:grpSp>
                  <p:cxnSp>
                    <p:nvCxnSpPr>
                      <p:cNvPr id="25" name="Straight Arrow Connector 24">
                        <a:extLst>
                          <a:ext uri="{FF2B5EF4-FFF2-40B4-BE49-F238E27FC236}">
                            <a16:creationId xmlns:a16="http://schemas.microsoft.com/office/drawing/2014/main" id="{3304A0A5-5BA0-094A-A4EB-2ADF6BCB6BE6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550601" y="4102100"/>
                        <a:ext cx="0" cy="172720"/>
                      </a:xfrm>
                      <a:prstGeom prst="straightConnector1">
                        <a:avLst/>
                      </a:prstGeom>
                      <a:ln w="12700">
                        <a:tailEnd type="triangle"/>
                      </a:ln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grpSp>
                    <p:nvGrpSpPr>
                      <p:cNvPr id="26" name="Group 25">
                        <a:extLst>
                          <a:ext uri="{FF2B5EF4-FFF2-40B4-BE49-F238E27FC236}">
                            <a16:creationId xmlns:a16="http://schemas.microsoft.com/office/drawing/2014/main" id="{4573ACAB-7FEF-6F4D-B379-A4CD2AC4DCB2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0" y="189857"/>
                        <a:ext cx="2581957" cy="4396740"/>
                        <a:chOff x="0" y="0"/>
                        <a:chExt cx="2581957" cy="4396740"/>
                      </a:xfrm>
                    </p:grpSpPr>
                    <p:sp>
                      <p:nvSpPr>
                        <p:cNvPr id="30" name="Arc 29">
                          <a:extLst>
                            <a:ext uri="{FF2B5EF4-FFF2-40B4-BE49-F238E27FC236}">
                              <a16:creationId xmlns:a16="http://schemas.microsoft.com/office/drawing/2014/main" id="{BEF48B04-D4AE-EA49-B529-A3CCDB2948D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676643">
                          <a:off x="1275305" y="1853074"/>
                          <a:ext cx="218440" cy="203200"/>
                        </a:xfrm>
                        <a:prstGeom prst="arc">
                          <a:avLst>
                            <a:gd name="adj1" fmla="val 5698813"/>
                            <a:gd name="adj2" fmla="val 16199855"/>
                          </a:avLst>
                        </a:prstGeom>
                        <a:ln w="1270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1" name="Arc 30">
                          <a:extLst>
                            <a:ext uri="{FF2B5EF4-FFF2-40B4-BE49-F238E27FC236}">
                              <a16:creationId xmlns:a16="http://schemas.microsoft.com/office/drawing/2014/main" id="{EDE1F3CD-352C-F84D-8F97-BFCB96C4D71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676643">
                          <a:off x="1321603" y="1060208"/>
                          <a:ext cx="218440" cy="203200"/>
                        </a:xfrm>
                        <a:prstGeom prst="arc">
                          <a:avLst>
                            <a:gd name="adj1" fmla="val 5486062"/>
                            <a:gd name="adj2" fmla="val 15198499"/>
                          </a:avLst>
                        </a:prstGeom>
                        <a:ln w="1270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endParaRPr lang="en-US"/>
                        </a:p>
                      </p:txBody>
                    </p:sp>
                    <p:cxnSp>
                      <p:nvCxnSpPr>
                        <p:cNvPr id="32" name="Straight Arrow Connector 31">
                          <a:extLst>
                            <a:ext uri="{FF2B5EF4-FFF2-40B4-BE49-F238E27FC236}">
                              <a16:creationId xmlns:a16="http://schemas.microsoft.com/office/drawing/2014/main" id="{3AAF8FF9-36D1-CF4E-8195-45E59E607BED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>
                          <a:off x="996387" y="364441"/>
                          <a:ext cx="452582" cy="0"/>
                        </a:xfrm>
                        <a:prstGeom prst="straightConnector1">
                          <a:avLst/>
                        </a:prstGeom>
                        <a:ln w="12700">
                          <a:solidFill>
                            <a:schemeClr val="tx1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grpSp>
                      <p:nvGrpSpPr>
                        <p:cNvPr id="33" name="Group 32">
                          <a:extLst>
                            <a:ext uri="{FF2B5EF4-FFF2-40B4-BE49-F238E27FC236}">
                              <a16:creationId xmlns:a16="http://schemas.microsoft.com/office/drawing/2014/main" id="{26A1942B-E03B-3F48-B422-17230E905488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0" y="0"/>
                          <a:ext cx="2581957" cy="4396740"/>
                          <a:chOff x="0" y="0"/>
                          <a:chExt cx="2581957" cy="4396740"/>
                        </a:xfrm>
                      </p:grpSpPr>
                      <p:grpSp>
                        <p:nvGrpSpPr>
                          <p:cNvPr id="34" name="Group 33">
                            <a:extLst>
                              <a:ext uri="{FF2B5EF4-FFF2-40B4-BE49-F238E27FC236}">
                                <a16:creationId xmlns:a16="http://schemas.microsoft.com/office/drawing/2014/main" id="{085EED07-C055-DA40-A0E8-3D7C7909FDD9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2201279" y="648182"/>
                            <a:ext cx="380678" cy="382591"/>
                            <a:chOff x="0" y="0"/>
                            <a:chExt cx="444500" cy="447886"/>
                          </a:xfrm>
                        </p:grpSpPr>
                        <p:sp>
                          <p:nvSpPr>
                            <p:cNvPr id="76" name="Arc 75">
                              <a:extLst>
                                <a:ext uri="{FF2B5EF4-FFF2-40B4-BE49-F238E27FC236}">
                                  <a16:creationId xmlns:a16="http://schemas.microsoft.com/office/drawing/2014/main" id="{19C75CAC-C080-A343-960C-58432C18635D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0" y="0"/>
                              <a:ext cx="444500" cy="447040"/>
                            </a:xfrm>
                            <a:prstGeom prst="arc">
                              <a:avLst>
                                <a:gd name="adj1" fmla="val 10490909"/>
                                <a:gd name="adj2" fmla="val 3206960"/>
                              </a:avLst>
                            </a:prstGeom>
                            <a:ln w="12700"/>
                          </p:spPr>
                          <p:style>
                            <a:lnRef idx="1">
                              <a:schemeClr val="dk1"/>
                            </a:lnRef>
                            <a:fillRef idx="0">
                              <a:schemeClr val="dk1"/>
                            </a:fillRef>
                            <a:effectRef idx="0">
                              <a:schemeClr val="dk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<a:prstTxWarp prst="textNoShape">
                                <a:avLst/>
                              </a:prstTxWarp>
                              <a:noAutofit/>
                            </a:bodyPr>
                            <a:lstStyle/>
                            <a:p>
                              <a:endParaRPr lang="en-US"/>
                            </a:p>
                          </p:txBody>
                        </p:sp>
                        <p:cxnSp>
                          <p:nvCxnSpPr>
                            <p:cNvPr id="77" name="Straight Arrow Connector 76">
                              <a:extLst>
                                <a:ext uri="{FF2B5EF4-FFF2-40B4-BE49-F238E27FC236}">
                                  <a16:creationId xmlns:a16="http://schemas.microsoft.com/office/drawing/2014/main" id="{11D2BDF5-081C-7A4A-ADB2-218861ADC43D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flipH="1">
                              <a:off x="304800" y="402167"/>
                              <a:ext cx="45719" cy="45719"/>
                            </a:xfrm>
                            <a:prstGeom prst="straightConnector1">
                              <a:avLst/>
                            </a:prstGeom>
                            <a:ln w="12700">
                              <a:solidFill>
                                <a:schemeClr val="tx1"/>
                              </a:solidFill>
                              <a:tailEnd type="triangle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grpSp>
                        <p:nvGrpSpPr>
                          <p:cNvPr id="35" name="Group 34">
                            <a:extLst>
                              <a:ext uri="{FF2B5EF4-FFF2-40B4-BE49-F238E27FC236}">
                                <a16:creationId xmlns:a16="http://schemas.microsoft.com/office/drawing/2014/main" id="{D8905432-CC05-5442-A9AA-C6AC862DD1C2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2196617" y="1436386"/>
                            <a:ext cx="380678" cy="382591"/>
                            <a:chOff x="0" y="0"/>
                            <a:chExt cx="444500" cy="447886"/>
                          </a:xfrm>
                        </p:grpSpPr>
                        <p:sp>
                          <p:nvSpPr>
                            <p:cNvPr id="74" name="Arc 73">
                              <a:extLst>
                                <a:ext uri="{FF2B5EF4-FFF2-40B4-BE49-F238E27FC236}">
                                  <a16:creationId xmlns:a16="http://schemas.microsoft.com/office/drawing/2014/main" id="{143EBD07-529E-B241-9A40-22293BEF0523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0" y="0"/>
                              <a:ext cx="444500" cy="447040"/>
                            </a:xfrm>
                            <a:prstGeom prst="arc">
                              <a:avLst>
                                <a:gd name="adj1" fmla="val 9936340"/>
                                <a:gd name="adj2" fmla="val 3206960"/>
                              </a:avLst>
                            </a:prstGeom>
                            <a:ln w="12700"/>
                          </p:spPr>
                          <p:style>
                            <a:lnRef idx="1">
                              <a:schemeClr val="dk1"/>
                            </a:lnRef>
                            <a:fillRef idx="0">
                              <a:schemeClr val="dk1"/>
                            </a:fillRef>
                            <a:effectRef idx="0">
                              <a:schemeClr val="dk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<a:prstTxWarp prst="textNoShape">
                                <a:avLst/>
                              </a:prstTxWarp>
                              <a:noAutofit/>
                            </a:bodyPr>
                            <a:lstStyle/>
                            <a:p>
                              <a:endParaRPr lang="en-US"/>
                            </a:p>
                          </p:txBody>
                        </p:sp>
                        <p:cxnSp>
                          <p:nvCxnSpPr>
                            <p:cNvPr id="75" name="Straight Arrow Connector 74">
                              <a:extLst>
                                <a:ext uri="{FF2B5EF4-FFF2-40B4-BE49-F238E27FC236}">
                                  <a16:creationId xmlns:a16="http://schemas.microsoft.com/office/drawing/2014/main" id="{FDFC17E8-AE6E-E446-9C80-92709F12F9D8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flipH="1">
                              <a:off x="304800" y="402167"/>
                              <a:ext cx="45719" cy="45719"/>
                            </a:xfrm>
                            <a:prstGeom prst="straightConnector1">
                              <a:avLst/>
                            </a:prstGeom>
                            <a:ln w="12700">
                              <a:solidFill>
                                <a:schemeClr val="tx1"/>
                              </a:solidFill>
                              <a:tailEnd type="triangle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grpSp>
                        <p:nvGrpSpPr>
                          <p:cNvPr id="36" name="Group 35">
                            <a:extLst>
                              <a:ext uri="{FF2B5EF4-FFF2-40B4-BE49-F238E27FC236}">
                                <a16:creationId xmlns:a16="http://schemas.microsoft.com/office/drawing/2014/main" id="{A16251B3-3FD2-9B49-9B78-77DC9ADE26BF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2190830" y="2252401"/>
                            <a:ext cx="380678" cy="382591"/>
                            <a:chOff x="0" y="0"/>
                            <a:chExt cx="444500" cy="447886"/>
                          </a:xfrm>
                        </p:grpSpPr>
                        <p:sp>
                          <p:nvSpPr>
                            <p:cNvPr id="72" name="Arc 71">
                              <a:extLst>
                                <a:ext uri="{FF2B5EF4-FFF2-40B4-BE49-F238E27FC236}">
                                  <a16:creationId xmlns:a16="http://schemas.microsoft.com/office/drawing/2014/main" id="{7A1F5E74-4B1C-2648-875B-5E463EFC7BB0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0" y="0"/>
                              <a:ext cx="444500" cy="447040"/>
                            </a:xfrm>
                            <a:prstGeom prst="arc">
                              <a:avLst>
                                <a:gd name="adj1" fmla="val 9936340"/>
                                <a:gd name="adj2" fmla="val 3206960"/>
                              </a:avLst>
                            </a:prstGeom>
                            <a:ln w="12700"/>
                          </p:spPr>
                          <p:style>
                            <a:lnRef idx="1">
                              <a:schemeClr val="dk1"/>
                            </a:lnRef>
                            <a:fillRef idx="0">
                              <a:schemeClr val="dk1"/>
                            </a:fillRef>
                            <a:effectRef idx="0">
                              <a:schemeClr val="dk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<a:prstTxWarp prst="textNoShape">
                                <a:avLst/>
                              </a:prstTxWarp>
                              <a:noAutofit/>
                            </a:bodyPr>
                            <a:lstStyle/>
                            <a:p>
                              <a:endParaRPr lang="en-US"/>
                            </a:p>
                          </p:txBody>
                        </p:sp>
                        <p:cxnSp>
                          <p:nvCxnSpPr>
                            <p:cNvPr id="73" name="Straight Arrow Connector 72">
                              <a:extLst>
                                <a:ext uri="{FF2B5EF4-FFF2-40B4-BE49-F238E27FC236}">
                                  <a16:creationId xmlns:a16="http://schemas.microsoft.com/office/drawing/2014/main" id="{AC567572-7A7C-6A40-A465-08EC8A2ECAA8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flipH="1">
                              <a:off x="304800" y="402167"/>
                              <a:ext cx="45719" cy="45719"/>
                            </a:xfrm>
                            <a:prstGeom prst="straightConnector1">
                              <a:avLst/>
                            </a:prstGeom>
                            <a:ln w="12700">
                              <a:solidFill>
                                <a:schemeClr val="tx1"/>
                              </a:solidFill>
                              <a:tailEnd type="triangle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grpSp>
                        <p:nvGrpSpPr>
                          <p:cNvPr id="37" name="Group 36">
                            <a:extLst>
                              <a:ext uri="{FF2B5EF4-FFF2-40B4-BE49-F238E27FC236}">
                                <a16:creationId xmlns:a16="http://schemas.microsoft.com/office/drawing/2014/main" id="{99C9E625-E114-C048-A26A-9E43D84E5937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0" y="0"/>
                            <a:ext cx="2496273" cy="4396740"/>
                            <a:chOff x="0" y="0"/>
                            <a:chExt cx="2496273" cy="4396740"/>
                          </a:xfrm>
                        </p:grpSpPr>
                        <p:grpSp>
                          <p:nvGrpSpPr>
                            <p:cNvPr id="43" name="Group 42">
                              <a:extLst>
                                <a:ext uri="{FF2B5EF4-FFF2-40B4-BE49-F238E27FC236}">
                                  <a16:creationId xmlns:a16="http://schemas.microsoft.com/office/drawing/2014/main" id="{BC079A51-51E1-8547-916F-9C98B92F92DE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964" y="57873"/>
                              <a:ext cx="990600" cy="635000"/>
                              <a:chOff x="0" y="0"/>
                              <a:chExt cx="990600" cy="635000"/>
                            </a:xfrm>
                          </p:grpSpPr>
                          <p:sp>
                            <p:nvSpPr>
                              <p:cNvPr id="70" name="Text Box 45">
                                <a:extLst>
                                  <a:ext uri="{FF2B5EF4-FFF2-40B4-BE49-F238E27FC236}">
                                    <a16:creationId xmlns:a16="http://schemas.microsoft.com/office/drawing/2014/main" id="{F5DF3A97-4917-DF43-8FCF-02664CF8D794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67734" y="50800"/>
                                <a:ext cx="897467" cy="482626"/>
                              </a:xfrm>
                              <a:custGeom>
                                <a:avLst/>
                                <a:gdLst>
                                  <a:gd name="connsiteX0" fmla="*/ 0 w 762000"/>
                                  <a:gd name="connsiteY0" fmla="*/ 0 h 345652"/>
                                  <a:gd name="connsiteX1" fmla="*/ 762000 w 762000"/>
                                  <a:gd name="connsiteY1" fmla="*/ 0 h 345652"/>
                                  <a:gd name="connsiteX2" fmla="*/ 762000 w 762000"/>
                                  <a:gd name="connsiteY2" fmla="*/ 345652 h 345652"/>
                                  <a:gd name="connsiteX3" fmla="*/ 0 w 762000"/>
                                  <a:gd name="connsiteY3" fmla="*/ 345652 h 345652"/>
                                  <a:gd name="connsiteX4" fmla="*/ 0 w 762000"/>
                                  <a:gd name="connsiteY4" fmla="*/ 0 h 345652"/>
                                  <a:gd name="connsiteX0" fmla="*/ 0 w 762000"/>
                                  <a:gd name="connsiteY0" fmla="*/ 0 h 345652"/>
                                  <a:gd name="connsiteX1" fmla="*/ 762000 w 762000"/>
                                  <a:gd name="connsiteY1" fmla="*/ 0 h 345652"/>
                                  <a:gd name="connsiteX2" fmla="*/ 762000 w 762000"/>
                                  <a:gd name="connsiteY2" fmla="*/ 345652 h 345652"/>
                                  <a:gd name="connsiteX3" fmla="*/ 0 w 762000"/>
                                  <a:gd name="connsiteY3" fmla="*/ 345652 h 345652"/>
                                  <a:gd name="connsiteX4" fmla="*/ 0 w 762000"/>
                                  <a:gd name="connsiteY4" fmla="*/ 0 h 345652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  <a:cxn ang="0">
                                    <a:pos x="connsiteX4" y="connsiteY4"/>
                                  </a:cxn>
                                </a:cxnLst>
                                <a:rect l="l" t="t" r="r" b="b"/>
                                <a:pathLst>
                                  <a:path w="762000" h="345652">
                                    <a:moveTo>
                                      <a:pt x="0" y="0"/>
                                    </a:moveTo>
                                    <a:lnTo>
                                      <a:pt x="762000" y="0"/>
                                    </a:lnTo>
                                    <a:lnTo>
                                      <a:pt x="762000" y="345652"/>
                                    </a:lnTo>
                                    <a:lnTo>
                                      <a:pt x="0" y="345652"/>
                                    </a:lnTo>
                                    <a:lnTo>
                                      <a:pt x="0" y="0"/>
                                    </a:lnTo>
                                    <a:close/>
                                  </a:path>
                                </a:pathLst>
                              </a:custGeom>
                              <a:solidFill>
                                <a:schemeClr val="lt1"/>
                              </a:solidFill>
                              <a:ln w="6350">
                                <a:noFill/>
                              </a:ln>
                            </p:spPr>
                            <p:txBody>
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<a:prstTxWarp prst="textNoShape">
                                  <a:avLst/>
                                </a:prstTxWarp>
                                <a:noAutofit/>
                              </a:bodyPr>
                              <a:lstStyle/>
                              <a:p>
                                <a:pPr marL="0" marR="0" algn="ctr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</a:pPr>
                                <a:r>
                                  <a:rPr lang="en-US" sz="1000">
                                    <a:effectLst/>
                                    <a:latin typeface="Calibri" panose="020F0502020204030204" pitchFamily="34" charset="0"/>
                                    <a:ea typeface="Yu Mincho" panose="02020400000000000000" pitchFamily="18" charset="-128"/>
                                    <a:cs typeface="Arial" panose="020B0604020202020204" pitchFamily="34" charset="0"/>
                                  </a:rPr>
                                  <a:t>Surgery</a:t>
                                </a:r>
                                <a:endParaRPr lang="en-US" sz="1200">
                                  <a:effectLst/>
                                  <a:latin typeface="Calibri" panose="020F0502020204030204" pitchFamily="34" charset="0"/>
                                  <a:ea typeface="Yu Mincho" panose="02020400000000000000" pitchFamily="18" charset="-128"/>
                                  <a:cs typeface="Arial" panose="020B060402020202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71" name="Oval 70">
                                <a:extLst>
                                  <a:ext uri="{FF2B5EF4-FFF2-40B4-BE49-F238E27FC236}">
                                    <a16:creationId xmlns:a16="http://schemas.microsoft.com/office/drawing/2014/main" id="{42BA5E75-2FC8-0348-B5D0-DB32C2A8EE47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0" y="0"/>
                                <a:ext cx="990600" cy="635000"/>
                              </a:xfrm>
                              <a:prstGeom prst="ellipse">
                                <a:avLst/>
                              </a:prstGeom>
                              <a:noFill/>
                              <a:ln>
                                <a:solidFill>
                                  <a:schemeClr val="tx1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ot="0" spcFirstLastPara="0" vert="horz" wrap="square" lIns="91440" tIns="45720" rIns="91440" bIns="45720" numCol="1" spcCol="0" rtlCol="0" fromWordArt="0" anchor="b" anchorCtr="0" forceAA="0" compatLnSpc="1">
                                <a:prstTxWarp prst="textNoShape">
                                  <a:avLst/>
                                </a:prstTxWarp>
                                <a:noAutofit/>
                              </a:bodyPr>
                              <a:lstStyle/>
                              <a:p>
                                <a:endParaRPr lang="en-US"/>
                              </a:p>
                            </p:txBody>
                          </p:sp>
                        </p:grpSp>
                        <p:grpSp>
                          <p:nvGrpSpPr>
                            <p:cNvPr id="44" name="Group 43">
                              <a:extLst>
                                <a:ext uri="{FF2B5EF4-FFF2-40B4-BE49-F238E27FC236}">
                                  <a16:creationId xmlns:a16="http://schemas.microsoft.com/office/drawing/2014/main" id="{F9E9AE35-71FB-9542-B035-CA5248462460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41476" y="2448045"/>
                              <a:ext cx="990600" cy="635000"/>
                              <a:chOff x="0" y="0"/>
                              <a:chExt cx="990600" cy="635000"/>
                            </a:xfrm>
                          </p:grpSpPr>
                          <p:sp>
                            <p:nvSpPr>
                              <p:cNvPr id="68" name="Text Box 48">
                                <a:extLst>
                                  <a:ext uri="{FF2B5EF4-FFF2-40B4-BE49-F238E27FC236}">
                                    <a16:creationId xmlns:a16="http://schemas.microsoft.com/office/drawing/2014/main" id="{DE8BDCA3-0CBA-5048-8F08-C231F5976C3A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27161" y="42150"/>
                                <a:ext cx="933934" cy="526698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lt1"/>
                              </a:solidFill>
                              <a:ln w="6350">
                                <a:noFill/>
                              </a:ln>
                            </p:spPr>
                            <p:txBody>
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<a:prstTxWarp prst="textNoShape">
                                  <a:avLst/>
                                </a:prstTxWarp>
                                <a:noAutofit/>
                              </a:bodyPr>
                              <a:lstStyle/>
                              <a:p>
                                <a:pPr marL="0" marR="0" algn="ctr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</a:pPr>
                                <a:r>
                                  <a:rPr lang="en-US" sz="1000">
                                    <a:effectLst/>
                                    <a:latin typeface="Calibri" panose="020F0502020204030204" pitchFamily="34" charset="0"/>
                                    <a:ea typeface="Yu Mincho" panose="02020400000000000000" pitchFamily="18" charset="-128"/>
                                    <a:cs typeface="Arial" panose="020B0604020202020204" pitchFamily="34" charset="0"/>
                                  </a:rPr>
                                  <a:t>Chemo + Radio</a:t>
                                </a:r>
                                <a:endParaRPr lang="en-US" sz="1200">
                                  <a:effectLst/>
                                  <a:latin typeface="Calibri" panose="020F0502020204030204" pitchFamily="34" charset="0"/>
                                  <a:ea typeface="Yu Mincho" panose="02020400000000000000" pitchFamily="18" charset="-128"/>
                                  <a:cs typeface="Arial" panose="020B060402020202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69" name="Oval 68">
                                <a:extLst>
                                  <a:ext uri="{FF2B5EF4-FFF2-40B4-BE49-F238E27FC236}">
                                    <a16:creationId xmlns:a16="http://schemas.microsoft.com/office/drawing/2014/main" id="{700834C5-EB8D-8C41-92FB-D0F30DAEC36D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0" y="0"/>
                                <a:ext cx="990600" cy="635000"/>
                              </a:xfrm>
                              <a:prstGeom prst="ellipse">
                                <a:avLst/>
                              </a:prstGeom>
                              <a:noFill/>
                              <a:ln>
                                <a:solidFill>
                                  <a:schemeClr val="tx1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<a:prstTxWarp prst="textNoShape">
                                  <a:avLst/>
                                </a:prstTxWarp>
                                <a:noAutofit/>
                              </a:bodyPr>
                              <a:lstStyle/>
                              <a:p>
                                <a:endParaRPr lang="en-US"/>
                              </a:p>
                            </p:txBody>
                          </p:sp>
                        </p:grpSp>
                        <p:grpSp>
                          <p:nvGrpSpPr>
                            <p:cNvPr id="45" name="Group 44">
                              <a:extLst>
                                <a:ext uri="{FF2B5EF4-FFF2-40B4-BE49-F238E27FC236}">
                                  <a16:creationId xmlns:a16="http://schemas.microsoft.com/office/drawing/2014/main" id="{59E93800-5999-BB42-B30C-39DAB14AD747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6752" y="1626243"/>
                              <a:ext cx="990601" cy="635000"/>
                              <a:chOff x="-1" y="0"/>
                              <a:chExt cx="990601" cy="635000"/>
                            </a:xfrm>
                          </p:grpSpPr>
                          <p:sp>
                            <p:nvSpPr>
                              <p:cNvPr id="66" name="Text Box 51">
                                <a:extLst>
                                  <a:ext uri="{FF2B5EF4-FFF2-40B4-BE49-F238E27FC236}">
                                    <a16:creationId xmlns:a16="http://schemas.microsoft.com/office/drawing/2014/main" id="{51960223-EA8F-2046-B76D-D372A31D56AB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-1" y="25400"/>
                                <a:ext cx="956733" cy="609599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lt1"/>
                              </a:solidFill>
                              <a:ln w="6350">
                                <a:noFill/>
                              </a:ln>
                            </p:spPr>
                            <p:txBody>
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<a:prstTxWarp prst="textNoShape">
                                  <a:avLst/>
                                </a:prstTxWarp>
                                <a:noAutofit/>
                              </a:bodyPr>
                              <a:lstStyle/>
                              <a:p>
                                <a:pPr marL="0" marR="0" algn="ctr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</a:pPr>
                                <a:r>
                                  <a:rPr lang="en-US" sz="1000">
                                    <a:effectLst/>
                                    <a:latin typeface="Calibri" panose="020F0502020204030204" pitchFamily="34" charset="0"/>
                                    <a:ea typeface="Yu Mincho" panose="02020400000000000000" pitchFamily="18" charset="-128"/>
                                    <a:cs typeface="Arial" panose="020B0604020202020204" pitchFamily="34" charset="0"/>
                                  </a:rPr>
                                  <a:t>Surgery + Chemo + Radio</a:t>
                                </a:r>
                                <a:endParaRPr lang="en-US" sz="1200">
                                  <a:effectLst/>
                                  <a:latin typeface="Calibri" panose="020F0502020204030204" pitchFamily="34" charset="0"/>
                                  <a:ea typeface="Yu Mincho" panose="02020400000000000000" pitchFamily="18" charset="-128"/>
                                  <a:cs typeface="Arial" panose="020B0604020202020204" pitchFamily="34" charset="0"/>
                                </a:endParaRPr>
                              </a:p>
                              <a:p>
                                <a:pPr marL="0" marR="0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</a:pPr>
                                <a:r>
                                  <a:rPr lang="en-US" sz="1000">
                                    <a:effectLst/>
                                    <a:latin typeface="Calibri" panose="020F0502020204030204" pitchFamily="34" charset="0"/>
                                    <a:ea typeface="Yu Mincho" panose="02020400000000000000" pitchFamily="18" charset="-128"/>
                                    <a:cs typeface="Arial" panose="020B0604020202020204" pitchFamily="34" charset="0"/>
                                  </a:rPr>
                                  <a:t> </a:t>
                                </a:r>
                                <a:endParaRPr lang="en-US" sz="1200">
                                  <a:effectLst/>
                                  <a:latin typeface="Calibri" panose="020F0502020204030204" pitchFamily="34" charset="0"/>
                                  <a:ea typeface="Yu Mincho" panose="02020400000000000000" pitchFamily="18" charset="-128"/>
                                  <a:cs typeface="Arial" panose="020B060402020202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67" name="Oval 66">
                                <a:extLst>
                                  <a:ext uri="{FF2B5EF4-FFF2-40B4-BE49-F238E27FC236}">
                                    <a16:creationId xmlns:a16="http://schemas.microsoft.com/office/drawing/2014/main" id="{E6A52972-8261-CC44-B788-9A697CAB7CF1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0" y="0"/>
                                <a:ext cx="990600" cy="635000"/>
                              </a:xfrm>
                              <a:prstGeom prst="ellipse">
                                <a:avLst/>
                              </a:prstGeom>
                              <a:noFill/>
                              <a:ln>
                                <a:solidFill>
                                  <a:schemeClr val="tx1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<a:prstTxWarp prst="textNoShape">
                                  <a:avLst/>
                                </a:prstTxWarp>
                                <a:noAutofit/>
                              </a:bodyPr>
                              <a:lstStyle/>
                              <a:p>
                                <a:endParaRPr lang="en-US"/>
                              </a:p>
                            </p:txBody>
                          </p:sp>
                        </p:grpSp>
                        <p:grpSp>
                          <p:nvGrpSpPr>
                            <p:cNvPr id="46" name="Group 45">
                              <a:extLst>
                                <a:ext uri="{FF2B5EF4-FFF2-40B4-BE49-F238E27FC236}">
                                  <a16:creationId xmlns:a16="http://schemas.microsoft.com/office/drawing/2014/main" id="{2DDE50D6-9BC2-6C43-815A-34414057544A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12539" y="844951"/>
                              <a:ext cx="990600" cy="719667"/>
                              <a:chOff x="0" y="0"/>
                              <a:chExt cx="990600" cy="719667"/>
                            </a:xfrm>
                          </p:grpSpPr>
                          <p:sp>
                            <p:nvSpPr>
                              <p:cNvPr id="64" name="Text Box 54">
                                <a:extLst>
                                  <a:ext uri="{FF2B5EF4-FFF2-40B4-BE49-F238E27FC236}">
                                    <a16:creationId xmlns:a16="http://schemas.microsoft.com/office/drawing/2014/main" id="{419F65F3-F839-C649-AD9F-C7599286A973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118533" y="110067"/>
                                <a:ext cx="762000" cy="609600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lt1"/>
                              </a:solidFill>
                              <a:ln w="6350">
                                <a:noFill/>
                              </a:ln>
                            </p:spPr>
                            <p:txBody>
                              <a:bodyPr rot="0" spcFirstLastPara="0" vert="horz" wrap="square" lIns="91440" tIns="45720" rIns="91440" bIns="45720" numCol="1" spcCol="0" rtlCol="0" fromWordArt="0" anchor="t" anchorCtr="0" forceAA="0" compatLnSpc="1">
                                <a:prstTxWarp prst="textNoShape">
                                  <a:avLst/>
                                </a:prstTxWarp>
                                <a:noAutofit/>
                              </a:bodyPr>
                              <a:lstStyle/>
                              <a:p>
                                <a:pPr marL="0" marR="0" algn="ctr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</a:pPr>
                                <a:r>
                                  <a:rPr lang="en-US" sz="1000">
                                    <a:effectLst/>
                                    <a:latin typeface="Calibri" panose="020F0502020204030204" pitchFamily="34" charset="0"/>
                                    <a:ea typeface="Yu Mincho" panose="02020400000000000000" pitchFamily="18" charset="-128"/>
                                    <a:cs typeface="Arial" panose="020B0604020202020204" pitchFamily="34" charset="0"/>
                                  </a:rPr>
                                  <a:t>Surgery + Chemo</a:t>
                                </a:r>
                                <a:endParaRPr lang="en-US" sz="1200">
                                  <a:effectLst/>
                                  <a:latin typeface="Calibri" panose="020F0502020204030204" pitchFamily="34" charset="0"/>
                                  <a:ea typeface="Yu Mincho" panose="02020400000000000000" pitchFamily="18" charset="-128"/>
                                  <a:cs typeface="Arial" panose="020B060402020202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65" name="Oval 64">
                                <a:extLst>
                                  <a:ext uri="{FF2B5EF4-FFF2-40B4-BE49-F238E27FC236}">
                                    <a16:creationId xmlns:a16="http://schemas.microsoft.com/office/drawing/2014/main" id="{65FEE927-291B-1D40-89B6-7D84F581D998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0" y="0"/>
                                <a:ext cx="990600" cy="635000"/>
                              </a:xfrm>
                              <a:prstGeom prst="ellipse">
                                <a:avLst/>
                              </a:prstGeom>
                              <a:noFill/>
                              <a:ln>
                                <a:solidFill>
                                  <a:schemeClr val="tx1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<a:prstTxWarp prst="textNoShape">
                                  <a:avLst/>
                                </a:prstTxWarp>
                                <a:noAutofit/>
                              </a:bodyPr>
                              <a:lstStyle/>
                              <a:p>
                                <a:endParaRPr lang="en-US"/>
                              </a:p>
                            </p:txBody>
                          </p:sp>
                        </p:grpSp>
                        <p:grpSp>
                          <p:nvGrpSpPr>
                            <p:cNvPr id="47" name="Group 46">
                              <a:extLst>
                                <a:ext uri="{FF2B5EF4-FFF2-40B4-BE49-F238E27FC236}">
                                  <a16:creationId xmlns:a16="http://schemas.microsoft.com/office/drawing/2014/main" id="{954AB894-5A97-9040-8F82-4BEDB36EB267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6752" y="3281422"/>
                              <a:ext cx="990600" cy="635000"/>
                              <a:chOff x="0" y="0"/>
                              <a:chExt cx="990600" cy="635000"/>
                            </a:xfrm>
                          </p:grpSpPr>
                          <p:sp>
                            <p:nvSpPr>
                              <p:cNvPr id="62" name="Text Box 57">
                                <a:extLst>
                                  <a:ext uri="{FF2B5EF4-FFF2-40B4-BE49-F238E27FC236}">
                                    <a16:creationId xmlns:a16="http://schemas.microsoft.com/office/drawing/2014/main" id="{14E30F19-88C6-814B-B3F2-5A0C0B7FFD10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110067" y="76200"/>
                                <a:ext cx="762000" cy="474134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lt1"/>
                              </a:solidFill>
                              <a:ln w="6350">
                                <a:noFill/>
                              </a:ln>
                            </p:spPr>
                            <p:txBody>
                              <a:bodyPr rot="0" spcFirstLastPara="0" vert="horz" wrap="square" lIns="91440" tIns="45720" rIns="91440" bIns="45720" numCol="1" spcCol="0" rtlCol="0" fromWordArt="0" anchor="t" anchorCtr="0" forceAA="0" compatLnSpc="1">
                                <a:prstTxWarp prst="textNoShape">
                                  <a:avLst/>
                                </a:prstTxWarp>
                                <a:noAutofit/>
                              </a:bodyPr>
                              <a:lstStyle/>
                              <a:p>
                                <a:pPr marL="0" marR="0" algn="ctr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</a:pPr>
                                <a:r>
                                  <a:rPr lang="en-US" sz="1000">
                                    <a:effectLst/>
                                    <a:latin typeface="Calibri" panose="020F0502020204030204" pitchFamily="34" charset="0"/>
                                    <a:ea typeface="Yu Mincho" panose="02020400000000000000" pitchFamily="18" charset="-128"/>
                                    <a:cs typeface="Arial" panose="020B0604020202020204" pitchFamily="34" charset="0"/>
                                  </a:rPr>
                                  <a:t>Palliative care</a:t>
                                </a:r>
                                <a:endParaRPr lang="en-US" sz="1200">
                                  <a:effectLst/>
                                  <a:latin typeface="Calibri" panose="020F0502020204030204" pitchFamily="34" charset="0"/>
                                  <a:ea typeface="Yu Mincho" panose="02020400000000000000" pitchFamily="18" charset="-128"/>
                                  <a:cs typeface="Arial" panose="020B060402020202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63" name="Oval 62">
                                <a:extLst>
                                  <a:ext uri="{FF2B5EF4-FFF2-40B4-BE49-F238E27FC236}">
                                    <a16:creationId xmlns:a16="http://schemas.microsoft.com/office/drawing/2014/main" id="{3F899CA4-CAC2-484C-A8FF-EC729E859D3D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0" y="0"/>
                                <a:ext cx="990600" cy="635000"/>
                              </a:xfrm>
                              <a:prstGeom prst="ellipse">
                                <a:avLst/>
                              </a:prstGeom>
                              <a:noFill/>
                              <a:ln>
                                <a:solidFill>
                                  <a:schemeClr val="tx1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<a:prstTxWarp prst="textNoShape">
                                  <a:avLst/>
                                </a:prstTxWarp>
                                <a:noAutofit/>
                              </a:bodyPr>
                              <a:lstStyle/>
                              <a:p>
                                <a:endParaRPr lang="en-US"/>
                              </a:p>
                            </p:txBody>
                          </p:sp>
                        </p:grpSp>
                        <p:grpSp>
                          <p:nvGrpSpPr>
                            <p:cNvPr id="48" name="Group 47">
                              <a:extLst>
                                <a:ext uri="{FF2B5EF4-FFF2-40B4-BE49-F238E27FC236}">
                                  <a16:creationId xmlns:a16="http://schemas.microsoft.com/office/drawing/2014/main" id="{577E2A29-68C5-9443-9878-F9339C79B1BF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1494098" y="839164"/>
                              <a:ext cx="990600" cy="635000"/>
                              <a:chOff x="0" y="0"/>
                              <a:chExt cx="990600" cy="635000"/>
                            </a:xfrm>
                          </p:grpSpPr>
                          <p:sp>
                            <p:nvSpPr>
                              <p:cNvPr id="60" name="Text Box 60">
                                <a:extLst>
                                  <a:ext uri="{FF2B5EF4-FFF2-40B4-BE49-F238E27FC236}">
                                    <a16:creationId xmlns:a16="http://schemas.microsoft.com/office/drawing/2014/main" id="{73F568FD-042F-6D42-A7D5-09ADD5A0725A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110067" y="25401"/>
                                <a:ext cx="762000" cy="541866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lt1"/>
                              </a:solidFill>
                              <a:ln w="6350">
                                <a:noFill/>
                              </a:ln>
                            </p:spPr>
                            <p:txBody>
                              <a:bodyPr rot="0" spcFirstLastPara="0" vert="horz" wrap="square" lIns="91440" tIns="45720" rIns="91440" bIns="45720" numCol="1" spcCol="0" rtlCol="0" fromWordArt="0" anchor="t" anchorCtr="0" forceAA="0" compatLnSpc="1">
                                <a:prstTxWarp prst="textNoShape">
                                  <a:avLst/>
                                </a:prstTxWarp>
                                <a:noAutofit/>
                              </a:bodyPr>
                              <a:lstStyle/>
                              <a:p>
                                <a:pPr marL="0" marR="0" algn="ctr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</a:pPr>
                                <a:r>
                                  <a:rPr lang="en-US" sz="1000">
                                    <a:effectLst/>
                                    <a:latin typeface="Calibri" panose="020F0502020204030204" pitchFamily="34" charset="0"/>
                                    <a:ea typeface="Yu Mincho" panose="02020400000000000000" pitchFamily="18" charset="-128"/>
                                    <a:cs typeface="Arial" panose="020B0604020202020204" pitchFamily="34" charset="0"/>
                                  </a:rPr>
                                  <a:t>After care II</a:t>
                                </a:r>
                                <a:endParaRPr lang="en-US" sz="1200">
                                  <a:effectLst/>
                                  <a:latin typeface="Calibri" panose="020F0502020204030204" pitchFamily="34" charset="0"/>
                                  <a:ea typeface="Yu Mincho" panose="02020400000000000000" pitchFamily="18" charset="-128"/>
                                  <a:cs typeface="Arial" panose="020B060402020202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61" name="Oval 60">
                                <a:extLst>
                                  <a:ext uri="{FF2B5EF4-FFF2-40B4-BE49-F238E27FC236}">
                                    <a16:creationId xmlns:a16="http://schemas.microsoft.com/office/drawing/2014/main" id="{162986CC-19E7-FD48-9FA7-491E08E751AD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0" y="0"/>
                                <a:ext cx="990600" cy="635000"/>
                              </a:xfrm>
                              <a:prstGeom prst="ellipse">
                                <a:avLst/>
                              </a:prstGeom>
                              <a:noFill/>
                              <a:ln>
                                <a:solidFill>
                                  <a:schemeClr val="tx1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<a:prstTxWarp prst="textNoShape">
                                  <a:avLst/>
                                </a:prstTxWarp>
                                <a:noAutofit/>
                              </a:bodyPr>
                              <a:lstStyle/>
                              <a:p>
                                <a:endParaRPr lang="en-US"/>
                              </a:p>
                            </p:txBody>
                          </p:sp>
                        </p:grpSp>
                        <p:grpSp>
                          <p:nvGrpSpPr>
                            <p:cNvPr id="49" name="Group 48">
                              <a:extLst>
                                <a:ext uri="{FF2B5EF4-FFF2-40B4-BE49-F238E27FC236}">
                                  <a16:creationId xmlns:a16="http://schemas.microsoft.com/office/drawing/2014/main" id="{B2DFEB65-5D99-3646-930F-87771A4335B2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1470949" y="0"/>
                              <a:ext cx="990600" cy="677333"/>
                              <a:chOff x="0" y="-42333"/>
                              <a:chExt cx="990600" cy="677333"/>
                            </a:xfrm>
                          </p:grpSpPr>
                          <p:sp>
                            <p:nvSpPr>
                              <p:cNvPr id="58" name="Text Box 63">
                                <a:extLst>
                                  <a:ext uri="{FF2B5EF4-FFF2-40B4-BE49-F238E27FC236}">
                                    <a16:creationId xmlns:a16="http://schemas.microsoft.com/office/drawing/2014/main" id="{A4B373E6-ACD6-C742-952A-1843B58D37BC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110067" y="-42333"/>
                                <a:ext cx="762000" cy="634999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lt1"/>
                              </a:solidFill>
                              <a:ln w="6350">
                                <a:noFill/>
                              </a:ln>
                            </p:spPr>
                            <p:txBody>
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<a:prstTxWarp prst="textNoShape">
                                  <a:avLst/>
                                </a:prstTxWarp>
                                <a:noAutofit/>
                              </a:bodyPr>
                              <a:lstStyle/>
                              <a:p>
                                <a:pPr marL="0" marR="0" algn="ctr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</a:pPr>
                                <a:r>
                                  <a:rPr lang="en-US" sz="1000">
                                    <a:effectLst/>
                                    <a:latin typeface="Calibri" panose="020F0502020204030204" pitchFamily="34" charset="0"/>
                                    <a:ea typeface="Yu Mincho" panose="02020400000000000000" pitchFamily="18" charset="-128"/>
                                    <a:cs typeface="Arial" panose="020B0604020202020204" pitchFamily="34" charset="0"/>
                                  </a:rPr>
                                  <a:t>After care I</a:t>
                                </a:r>
                                <a:endParaRPr lang="en-US" sz="1200">
                                  <a:effectLst/>
                                  <a:latin typeface="Calibri" panose="020F0502020204030204" pitchFamily="34" charset="0"/>
                                  <a:ea typeface="Yu Mincho" panose="02020400000000000000" pitchFamily="18" charset="-128"/>
                                  <a:cs typeface="Arial" panose="020B060402020202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59" name="Oval 58">
                                <a:extLst>
                                  <a:ext uri="{FF2B5EF4-FFF2-40B4-BE49-F238E27FC236}">
                                    <a16:creationId xmlns:a16="http://schemas.microsoft.com/office/drawing/2014/main" id="{ADE63978-02CF-8842-921E-5A362C289B4F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0" y="0"/>
                                <a:ext cx="990600" cy="635000"/>
                              </a:xfrm>
                              <a:prstGeom prst="ellipse">
                                <a:avLst/>
                              </a:prstGeom>
                              <a:noFill/>
                              <a:ln>
                                <a:solidFill>
                                  <a:schemeClr val="tx1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<a:prstTxWarp prst="textNoShape">
                                  <a:avLst/>
                                </a:prstTxWarp>
                                <a:noAutofit/>
                              </a:bodyPr>
                              <a:lstStyle/>
                              <a:p>
                                <a:endParaRPr lang="en-US"/>
                              </a:p>
                            </p:txBody>
                          </p:sp>
                        </p:grpSp>
                        <p:grpSp>
                          <p:nvGrpSpPr>
                            <p:cNvPr id="50" name="Group 49">
                              <a:extLst>
                                <a:ext uri="{FF2B5EF4-FFF2-40B4-BE49-F238E27FC236}">
                                  <a16:creationId xmlns:a16="http://schemas.microsoft.com/office/drawing/2014/main" id="{911A2A4C-835F-0445-9347-41415B0679DE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1505673" y="1643605"/>
                              <a:ext cx="990600" cy="635000"/>
                              <a:chOff x="0" y="0"/>
                              <a:chExt cx="990600" cy="635000"/>
                            </a:xfrm>
                          </p:grpSpPr>
                          <p:sp>
                            <p:nvSpPr>
                              <p:cNvPr id="56" name="Text Box 92406722">
                                <a:extLst>
                                  <a:ext uri="{FF2B5EF4-FFF2-40B4-BE49-F238E27FC236}">
                                    <a16:creationId xmlns:a16="http://schemas.microsoft.com/office/drawing/2014/main" id="{C44479D6-BFE2-4447-A43F-73D24A1E3930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110067" y="1"/>
                                <a:ext cx="762000" cy="609598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lt1"/>
                              </a:solidFill>
                              <a:ln w="6350">
                                <a:noFill/>
                              </a:ln>
                            </p:spPr>
                            <p:txBody>
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<a:prstTxWarp prst="textNoShape">
                                  <a:avLst/>
                                </a:prstTxWarp>
                                <a:noAutofit/>
                              </a:bodyPr>
                              <a:lstStyle/>
                              <a:p>
                                <a:pPr marL="0" marR="0" algn="ctr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</a:pPr>
                                <a:r>
                                  <a:rPr lang="en-US" sz="1000">
                                    <a:effectLst/>
                                    <a:latin typeface="Calibri" panose="020F0502020204030204" pitchFamily="34" charset="0"/>
                                    <a:ea typeface="Yu Mincho" panose="02020400000000000000" pitchFamily="18" charset="-128"/>
                                    <a:cs typeface="Arial" panose="020B0604020202020204" pitchFamily="34" charset="0"/>
                                  </a:rPr>
                                  <a:t>After care III</a:t>
                                </a:r>
                                <a:endParaRPr lang="en-US" sz="1200">
                                  <a:effectLst/>
                                  <a:latin typeface="Calibri" panose="020F0502020204030204" pitchFamily="34" charset="0"/>
                                  <a:ea typeface="Yu Mincho" panose="02020400000000000000" pitchFamily="18" charset="-128"/>
                                  <a:cs typeface="Arial" panose="020B060402020202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57" name="Oval 56">
                                <a:extLst>
                                  <a:ext uri="{FF2B5EF4-FFF2-40B4-BE49-F238E27FC236}">
                                    <a16:creationId xmlns:a16="http://schemas.microsoft.com/office/drawing/2014/main" id="{8696D78F-B287-5D4B-8BF8-A2F5E47FF64F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0" y="0"/>
                                <a:ext cx="990600" cy="635000"/>
                              </a:xfrm>
                              <a:prstGeom prst="ellipse">
                                <a:avLst/>
                              </a:prstGeom>
                              <a:noFill/>
                              <a:ln>
                                <a:solidFill>
                                  <a:schemeClr val="tx1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<a:prstTxWarp prst="textNoShape">
                                  <a:avLst/>
                                </a:prstTxWarp>
                                <a:noAutofit/>
                              </a:bodyPr>
                              <a:lstStyle/>
                              <a:p>
                                <a:endParaRPr lang="en-US"/>
                              </a:p>
                            </p:txBody>
                          </p:sp>
                        </p:grpSp>
                        <p:grpSp>
                          <p:nvGrpSpPr>
                            <p:cNvPr id="51" name="Group 50">
                              <a:extLst>
                                <a:ext uri="{FF2B5EF4-FFF2-40B4-BE49-F238E27FC236}">
                                  <a16:creationId xmlns:a16="http://schemas.microsoft.com/office/drawing/2014/main" id="{4F917414-DFCE-6544-92D7-BCA449A40B19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1465162" y="2448045"/>
                              <a:ext cx="990600" cy="635000"/>
                              <a:chOff x="0" y="0"/>
                              <a:chExt cx="990600" cy="635000"/>
                            </a:xfrm>
                          </p:grpSpPr>
                          <p:sp>
                            <p:nvSpPr>
                              <p:cNvPr id="54" name="Text Box 92406725">
                                <a:extLst>
                                  <a:ext uri="{FF2B5EF4-FFF2-40B4-BE49-F238E27FC236}">
                                    <a16:creationId xmlns:a16="http://schemas.microsoft.com/office/drawing/2014/main" id="{711F6863-6459-074A-8F30-A791381A2B42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110067" y="42334"/>
                                <a:ext cx="762000" cy="575732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lt1"/>
                              </a:solidFill>
                              <a:ln w="6350">
                                <a:noFill/>
                              </a:ln>
                            </p:spPr>
                            <p:txBody>
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<a:prstTxWarp prst="textNoShape">
                                  <a:avLst/>
                                </a:prstTxWarp>
                                <a:noAutofit/>
                              </a:bodyPr>
                              <a:lstStyle/>
                              <a:p>
                                <a:pPr marL="0" marR="0" algn="ctr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</a:pPr>
                                <a:r>
                                  <a:rPr lang="en-US" sz="1000">
                                    <a:effectLst/>
                                    <a:latin typeface="Calibri" panose="020F0502020204030204" pitchFamily="34" charset="0"/>
                                    <a:ea typeface="Yu Mincho" panose="02020400000000000000" pitchFamily="18" charset="-128"/>
                                    <a:cs typeface="Arial" panose="020B0604020202020204" pitchFamily="34" charset="0"/>
                                  </a:rPr>
                                  <a:t>After care IV</a:t>
                                </a:r>
                                <a:endParaRPr lang="en-US" sz="1200">
                                  <a:effectLst/>
                                  <a:latin typeface="Calibri" panose="020F0502020204030204" pitchFamily="34" charset="0"/>
                                  <a:ea typeface="Yu Mincho" panose="02020400000000000000" pitchFamily="18" charset="-128"/>
                                  <a:cs typeface="Arial" panose="020B060402020202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55" name="Oval 54">
                                <a:extLst>
                                  <a:ext uri="{FF2B5EF4-FFF2-40B4-BE49-F238E27FC236}">
                                    <a16:creationId xmlns:a16="http://schemas.microsoft.com/office/drawing/2014/main" id="{9C79B43F-88DE-5744-8100-DCE09A7D0F03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0" y="0"/>
                                <a:ext cx="990600" cy="635000"/>
                              </a:xfrm>
                              <a:prstGeom prst="ellipse">
                                <a:avLst/>
                              </a:prstGeom>
                              <a:noFill/>
                              <a:ln>
                                <a:solidFill>
                                  <a:schemeClr val="tx1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<a:prstTxWarp prst="textNoShape">
                                  <a:avLst/>
                                </a:prstTxWarp>
                                <a:noAutofit/>
                              </a:bodyPr>
                              <a:lstStyle/>
                              <a:p>
                                <a:endParaRPr lang="en-US"/>
                              </a:p>
                            </p:txBody>
                          </p:sp>
                        </p:grpSp>
                        <p:cxnSp>
                          <p:nvCxnSpPr>
                            <p:cNvPr id="52" name="Elbow Connector 51">
                              <a:extLst>
                                <a:ext uri="{FF2B5EF4-FFF2-40B4-BE49-F238E27FC236}">
                                  <a16:creationId xmlns:a16="http://schemas.microsoft.com/office/drawing/2014/main" id="{4789B4F5-FD63-214D-B2B4-46F85549FF67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0" y="364602"/>
                              <a:ext cx="45719" cy="4030345"/>
                            </a:xfrm>
                            <a:prstGeom prst="bentConnector3">
                              <a:avLst>
                                <a:gd name="adj1" fmla="val -827203"/>
                              </a:avLst>
                            </a:prstGeom>
                            <a:ln w="12700">
                              <a:tailEnd type="triangle"/>
                            </a:ln>
                          </p:spPr>
                          <p:style>
                            <a:lnRef idx="1">
                              <a:schemeClr val="dk1"/>
                            </a:lnRef>
                            <a:fillRef idx="0">
                              <a:schemeClr val="dk1"/>
                            </a:fillRef>
                            <a:effectRef idx="0">
                              <a:schemeClr val="dk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53" name="Elbow Connector 52">
                              <a:extLst>
                                <a:ext uri="{FF2B5EF4-FFF2-40B4-BE49-F238E27FC236}">
                                  <a16:creationId xmlns:a16="http://schemas.microsoft.com/office/drawing/2014/main" id="{089C357C-4767-6142-9E82-04DEA608A265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flipH="1">
                              <a:off x="1079660" y="364602"/>
                              <a:ext cx="1405038" cy="4032138"/>
                            </a:xfrm>
                            <a:prstGeom prst="bentConnector3">
                              <a:avLst>
                                <a:gd name="adj1" fmla="val -38950"/>
                              </a:avLst>
                            </a:prstGeom>
                            <a:ln w="12700">
                              <a:tailEnd type="triangle"/>
                            </a:ln>
                          </p:spPr>
                          <p:style>
                            <a:lnRef idx="1">
                              <a:schemeClr val="dk1"/>
                            </a:lnRef>
                            <a:fillRef idx="0">
                              <a:schemeClr val="dk1"/>
                            </a:fillRef>
                            <a:effectRef idx="0">
                              <a:schemeClr val="dk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cxnSp>
                        <p:nvCxnSpPr>
                          <p:cNvPr id="38" name="Straight Arrow Connector 37">
                            <a:extLst>
                              <a:ext uri="{FF2B5EF4-FFF2-40B4-BE49-F238E27FC236}">
                                <a16:creationId xmlns:a16="http://schemas.microsoft.com/office/drawing/2014/main" id="{81396679-9259-1948-8CE4-E965E4B6D1B5}"/>
                              </a:ext>
                            </a:extLst>
                          </p:cNvPr>
                          <p:cNvCxnSpPr/>
                          <p:nvPr/>
                        </p:nvCxnSpPr>
                        <p:spPr>
                          <a:xfrm>
                            <a:off x="1073873" y="2783550"/>
                            <a:ext cx="396748" cy="0"/>
                          </a:xfrm>
                          <a:prstGeom prst="straightConnector1">
                            <a:avLst/>
                          </a:prstGeom>
                          <a:ln w="12700">
                            <a:headEnd type="triangle"/>
                            <a:tailEnd type="triangle"/>
                          </a:ln>
                        </p:spPr>
                        <p:style>
                          <a:lnRef idx="1">
                            <a:schemeClr val="dk1"/>
                          </a:lnRef>
                          <a:fillRef idx="0">
                            <a:schemeClr val="dk1"/>
                          </a:fillRef>
                          <a:effectRef idx="0">
                            <a:schemeClr val="dk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39" name="Straight Connector 38">
                            <a:extLst>
                              <a:ext uri="{FF2B5EF4-FFF2-40B4-BE49-F238E27FC236}">
                                <a16:creationId xmlns:a16="http://schemas.microsoft.com/office/drawing/2014/main" id="{03723A42-B1AD-0742-B5B3-5BF965D9AEF3}"/>
                              </a:ext>
                            </a:extLst>
                          </p:cNvPr>
                          <p:cNvCxnSpPr/>
                          <p:nvPr/>
                        </p:nvCxnSpPr>
                        <p:spPr>
                          <a:xfrm flipV="1">
                            <a:off x="1413076" y="1429473"/>
                            <a:ext cx="276130" cy="441805"/>
                          </a:xfrm>
                          <a:prstGeom prst="line">
                            <a:avLst/>
                          </a:prstGeom>
                          <a:ln w="12700"/>
                        </p:spPr>
                        <p:style>
                          <a:lnRef idx="1">
                            <a:schemeClr val="dk1"/>
                          </a:lnRef>
                          <a:fillRef idx="0">
                            <a:schemeClr val="dk1"/>
                          </a:fillRef>
                          <a:effectRef idx="0">
                            <a:schemeClr val="dk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40" name="Straight Arrow Connector 39">
                            <a:extLst>
                              <a:ext uri="{FF2B5EF4-FFF2-40B4-BE49-F238E27FC236}">
                                <a16:creationId xmlns:a16="http://schemas.microsoft.com/office/drawing/2014/main" id="{12BD9523-CCA3-CC4B-B33D-CEE367B5670A}"/>
                              </a:ext>
                            </a:extLst>
                          </p:cNvPr>
                          <p:cNvCxnSpPr/>
                          <p:nvPr/>
                        </p:nvCxnSpPr>
                        <p:spPr>
                          <a:xfrm>
                            <a:off x="1002174" y="1145732"/>
                            <a:ext cx="497840" cy="0"/>
                          </a:xfrm>
                          <a:prstGeom prst="straightConnector1">
                            <a:avLst/>
                          </a:prstGeom>
                          <a:ln w="12700">
                            <a:solidFill>
                              <a:schemeClr val="tx1"/>
                            </a:solidFill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41" name="Arc 40">
                            <a:extLst>
                              <a:ext uri="{FF2B5EF4-FFF2-40B4-BE49-F238E27FC236}">
                                <a16:creationId xmlns:a16="http://schemas.microsoft.com/office/drawing/2014/main" id="{72BEDB2F-77C2-B34B-B71C-E6D5DDF14C64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 rot="1676643">
                            <a:off x="1079660" y="1818350"/>
                            <a:ext cx="218440" cy="203200"/>
                          </a:xfrm>
                          <a:prstGeom prst="arc">
                            <a:avLst>
                              <a:gd name="adj1" fmla="val 7088285"/>
                              <a:gd name="adj2" fmla="val 13906903"/>
                            </a:avLst>
                          </a:prstGeom>
                          <a:ln w="12700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  <p:txBody>
                          <a:bodyPr rot="0" spcFirstLastPara="0" vert="horz" wrap="square" lIns="91440" tIns="45720" rIns="91440" bIns="45720" numCol="1" spcCol="0" rtlCol="0" fromWordArt="0" anchor="ctr" anchorCtr="0" forceAA="0" compatLnSpc="1">
                            <a:prstTxWarp prst="textNoShape">
                              <a:avLst/>
                            </a:prstTxWarp>
                            <a:noAutofit/>
                          </a:bodyPr>
                          <a:lstStyle/>
                          <a:p>
                            <a:endParaRPr lang="en-US"/>
                          </a:p>
                        </p:txBody>
                      </p:sp>
                      <p:cxnSp>
                        <p:nvCxnSpPr>
                          <p:cNvPr id="42" name="Straight Connector 41">
                            <a:extLst>
                              <a:ext uri="{FF2B5EF4-FFF2-40B4-BE49-F238E27FC236}">
                                <a16:creationId xmlns:a16="http://schemas.microsoft.com/office/drawing/2014/main" id="{ED85DD58-3510-7544-ABD9-960396113CE0}"/>
                              </a:ext>
                            </a:extLst>
                          </p:cNvPr>
                          <p:cNvCxnSpPr/>
                          <p:nvPr/>
                        </p:nvCxnSpPr>
                        <p:spPr>
                          <a:xfrm flipV="1">
                            <a:off x="1158433" y="1255853"/>
                            <a:ext cx="212756" cy="561912"/>
                          </a:xfrm>
                          <a:prstGeom prst="line">
                            <a:avLst/>
                          </a:prstGeom>
                          <a:ln w="12700"/>
                        </p:spPr>
                        <p:style>
                          <a:lnRef idx="1">
                            <a:schemeClr val="dk1"/>
                          </a:lnRef>
                          <a:fillRef idx="0">
                            <a:schemeClr val="dk1"/>
                          </a:fillRef>
                          <a:effectRef idx="0">
                            <a:schemeClr val="dk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</p:grpSp>
                  <p:cxnSp>
                    <p:nvCxnSpPr>
                      <p:cNvPr id="27" name="Straight Arrow Connector 26">
                        <a:extLst>
                          <a:ext uri="{FF2B5EF4-FFF2-40B4-BE49-F238E27FC236}">
                            <a16:creationId xmlns:a16="http://schemas.microsoft.com/office/drawing/2014/main" id="{66963DF5-4369-8C4D-BB22-DB91918BED71}"/>
                          </a:ext>
                        </a:extLst>
                      </p:cNvPr>
                      <p:cNvCxnSpPr/>
                      <p:nvPr/>
                    </p:nvCxnSpPr>
                    <p:spPr>
                      <a:xfrm flipH="1">
                        <a:off x="998638" y="2336960"/>
                        <a:ext cx="575945" cy="491490"/>
                      </a:xfrm>
                      <a:prstGeom prst="straightConnector1">
                        <a:avLst/>
                      </a:prstGeom>
                      <a:ln w="12700">
                        <a:tailEnd type="triangle"/>
                      </a:ln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8" name="Straight Arrow Connector 27">
                        <a:extLst>
                          <a:ext uri="{FF2B5EF4-FFF2-40B4-BE49-F238E27FC236}">
                            <a16:creationId xmlns:a16="http://schemas.microsoft.com/office/drawing/2014/main" id="{235A8D89-B816-3B4C-8DF9-76FD3A6A293B}"/>
                          </a:ext>
                        </a:extLst>
                      </p:cNvPr>
                      <p:cNvCxnSpPr/>
                      <p:nvPr/>
                    </p:nvCxnSpPr>
                    <p:spPr>
                      <a:xfrm flipH="1">
                        <a:off x="963914" y="2238575"/>
                        <a:ext cx="354846" cy="550369"/>
                      </a:xfrm>
                      <a:prstGeom prst="straightConnector1">
                        <a:avLst/>
                      </a:prstGeom>
                      <a:ln w="12700">
                        <a:solidFill>
                          <a:schemeClr val="tx1"/>
                        </a:solidFill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9" name="Straight Arrow Connector 28">
                        <a:extLst>
                          <a:ext uri="{FF2B5EF4-FFF2-40B4-BE49-F238E27FC236}">
                            <a16:creationId xmlns:a16="http://schemas.microsoft.com/office/drawing/2014/main" id="{F342A8F1-B22B-0F48-A61E-6A4F225B2B7D}"/>
                          </a:ext>
                        </a:extLst>
                      </p:cNvPr>
                      <p:cNvCxnSpPr/>
                      <p:nvPr/>
                    </p:nvCxnSpPr>
                    <p:spPr>
                      <a:xfrm flipH="1">
                        <a:off x="871316" y="2151765"/>
                        <a:ext cx="231575" cy="583088"/>
                      </a:xfrm>
                      <a:prstGeom prst="straightConnector1">
                        <a:avLst/>
                      </a:prstGeom>
                      <a:ln w="12700">
                        <a:solidFill>
                          <a:schemeClr val="tx1"/>
                        </a:solidFill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</p:grpSp>
          </p:grpSp>
          <p:sp>
            <p:nvSpPr>
              <p:cNvPr id="8" name="Rounded Rectangle 7">
                <a:extLst>
                  <a:ext uri="{FF2B5EF4-FFF2-40B4-BE49-F238E27FC236}">
                    <a16:creationId xmlns:a16="http://schemas.microsoft.com/office/drawing/2014/main" id="{DAD3557C-3301-604F-A0AA-C547FD22F93C}"/>
                  </a:ext>
                </a:extLst>
              </p:cNvPr>
              <p:cNvSpPr/>
              <p:nvPr/>
            </p:nvSpPr>
            <p:spPr>
              <a:xfrm>
                <a:off x="276447" y="189318"/>
                <a:ext cx="1262755" cy="3986710"/>
              </a:xfrm>
              <a:prstGeom prst="roundRect">
                <a:avLst/>
              </a:prstGeom>
              <a:noFill/>
              <a:ln>
                <a:solidFill>
                  <a:srgbClr val="7030A0"/>
                </a:solidFill>
                <a:prstDash val="dash"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</p:grpSp>
      </p:grpSp>
      <p:pic>
        <p:nvPicPr>
          <p:cNvPr id="84" name="Picture 20" descr="branding-logo-hi-res">
            <a:extLst>
              <a:ext uri="{FF2B5EF4-FFF2-40B4-BE49-F238E27FC236}">
                <a16:creationId xmlns:a16="http://schemas.microsoft.com/office/drawing/2014/main" id="{6D5021D2-9429-4062-A031-6305D2BEC2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34158"/>
            <a:ext cx="2667000" cy="78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902262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1862E7-55A0-264E-86B6-A1B1482996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8318" y="45558"/>
            <a:ext cx="8005482" cy="1044207"/>
          </a:xfrm>
        </p:spPr>
        <p:txBody>
          <a:bodyPr/>
          <a:lstStyle/>
          <a:p>
            <a:r>
              <a:rPr lang="en-US" dirty="0"/>
              <a:t>Value per QALY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4E767C-6C05-8743-8E64-1FD9BC7CEB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1015" y="1089765"/>
            <a:ext cx="11142785" cy="5061966"/>
          </a:xfrm>
        </p:spPr>
        <p:txBody>
          <a:bodyPr/>
          <a:lstStyle/>
          <a:p>
            <a:r>
              <a:rPr lang="en-US" dirty="0"/>
              <a:t>Followed Approach outlined in HHS RIA Guidelines (HHS, 2016)</a:t>
            </a:r>
          </a:p>
          <a:p>
            <a:r>
              <a:rPr lang="en-US" dirty="0"/>
              <a:t>Calculate a constant value based on expected QALYs rather than expected life years. </a:t>
            </a:r>
          </a:p>
          <a:p>
            <a:r>
              <a:rPr lang="en-US" dirty="0"/>
              <a:t>Based on data reported in the underlying VSL studies, analysts should assume that the average individual in these studies is 40 years of age. </a:t>
            </a:r>
          </a:p>
          <a:p>
            <a:r>
              <a:rPr lang="en-US" dirty="0"/>
              <a:t>Divide the VSL by future QALYs</a:t>
            </a:r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4" name="Picture 20" descr="branding-logo-hi-res">
            <a:extLst>
              <a:ext uri="{FF2B5EF4-FFF2-40B4-BE49-F238E27FC236}">
                <a16:creationId xmlns:a16="http://schemas.microsoft.com/office/drawing/2014/main" id="{5C7F04A0-4124-49E1-9B8C-3A925D80A0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34158"/>
            <a:ext cx="2667000" cy="78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230240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1862E7-55A0-264E-86B6-A1B1482996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8318" y="45558"/>
            <a:ext cx="8005482" cy="1044207"/>
          </a:xfrm>
        </p:spPr>
        <p:txBody>
          <a:bodyPr/>
          <a:lstStyle/>
          <a:p>
            <a:r>
              <a:rPr lang="en-US" dirty="0"/>
              <a:t>Value per QALY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4E767C-6C05-8743-8E64-1FD9BC7CEB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1015" y="1089765"/>
            <a:ext cx="11142785" cy="5061966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Table 1. Value per QALY in 2019 $: 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7BBAEF9-9D74-9F40-9A77-467DF9FEDDB0}"/>
              </a:ext>
            </a:extLst>
          </p:cNvPr>
          <p:cNvGrpSpPr/>
          <p:nvPr/>
        </p:nvGrpSpPr>
        <p:grpSpPr>
          <a:xfrm>
            <a:off x="370041" y="3877399"/>
            <a:ext cx="8940214" cy="2771219"/>
            <a:chOff x="2203450" y="2476500"/>
            <a:chExt cx="7785100" cy="2274332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38A99D1F-13C2-1940-8173-BC673884934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03450" y="2476500"/>
              <a:ext cx="7785100" cy="1905000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B8F840F9-30F7-4C48-9D23-443D51BD7AE3}"/>
                </a:ext>
              </a:extLst>
            </p:cNvPr>
            <p:cNvSpPr txBox="1"/>
            <p:nvPr/>
          </p:nvSpPr>
          <p:spPr>
            <a:xfrm>
              <a:off x="2203450" y="4381500"/>
              <a:ext cx="24572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Copied from (HHS 2016)</a:t>
              </a:r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600BF7E9-B608-4976-9B25-25FABB623F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950350"/>
            <a:ext cx="9484072" cy="1880184"/>
          </a:xfrm>
          <a:prstGeom prst="rect">
            <a:avLst/>
          </a:prstGeom>
        </p:spPr>
      </p:pic>
      <p:pic>
        <p:nvPicPr>
          <p:cNvPr id="8" name="Picture 20" descr="branding-logo-hi-res">
            <a:extLst>
              <a:ext uri="{FF2B5EF4-FFF2-40B4-BE49-F238E27FC236}">
                <a16:creationId xmlns:a16="http://schemas.microsoft.com/office/drawing/2014/main" id="{DC6FDD1E-EBC2-44C7-9262-1839818E9B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34158"/>
            <a:ext cx="2667000" cy="78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770986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B1E80E-C11D-7543-9026-C3D666ECD8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8318" y="184582"/>
            <a:ext cx="8005481" cy="1013597"/>
          </a:xfrm>
        </p:spPr>
        <p:txBody>
          <a:bodyPr/>
          <a:lstStyle/>
          <a:p>
            <a:r>
              <a:rPr lang="en-US" dirty="0"/>
              <a:t>Results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66679635-4371-4A44-99F6-38C73BE4DC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8938" y="898634"/>
            <a:ext cx="11054862" cy="5278329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CCF5488-FB11-444B-9A29-315340F361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543" y="1198179"/>
            <a:ext cx="7170684" cy="260129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FF9A04E-F0F0-544C-8964-84EB4E9F90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543" y="4044801"/>
            <a:ext cx="7170683" cy="2588940"/>
          </a:xfrm>
          <a:prstGeom prst="rect">
            <a:avLst/>
          </a:prstGeom>
        </p:spPr>
      </p:pic>
      <p:pic>
        <p:nvPicPr>
          <p:cNvPr id="7" name="Picture 20" descr="branding-logo-hi-res">
            <a:extLst>
              <a:ext uri="{FF2B5EF4-FFF2-40B4-BE49-F238E27FC236}">
                <a16:creationId xmlns:a16="http://schemas.microsoft.com/office/drawing/2014/main" id="{C99379ED-FBD4-425A-A1E0-7CC1CFF161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34158"/>
            <a:ext cx="2667000" cy="78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277840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8318" y="55443"/>
            <a:ext cx="8488082" cy="1143000"/>
          </a:xfrm>
        </p:spPr>
        <p:txBody>
          <a:bodyPr>
            <a:normAutofit/>
          </a:bodyPr>
          <a:lstStyle/>
          <a:p>
            <a:r>
              <a:rPr lang="en-US" dirty="0"/>
              <a:t>Background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1015" y="1417638"/>
            <a:ext cx="11834447" cy="5165723"/>
          </a:xfrm>
        </p:spPr>
        <p:txBody>
          <a:bodyPr>
            <a:normAutofit/>
          </a:bodyPr>
          <a:lstStyle/>
          <a:p>
            <a:r>
              <a:rPr lang="en-US" dirty="0"/>
              <a:t>The NRC prepares regulatory analyses for proposed actions that would impose requirements on NRC licensees</a:t>
            </a:r>
          </a:p>
          <a:p>
            <a:r>
              <a:rPr lang="en-US" dirty="0"/>
              <a:t>NRC performs cost-benefit analyses as part of:</a:t>
            </a:r>
          </a:p>
          <a:p>
            <a:pPr lvl="1"/>
            <a:r>
              <a:rPr lang="en-US" dirty="0"/>
              <a:t>Cost-justified substantial safety enhancements (i.e., </a:t>
            </a:r>
            <a:r>
              <a:rPr lang="en-US" dirty="0" err="1"/>
              <a:t>backfit</a:t>
            </a:r>
            <a:r>
              <a:rPr lang="en-US" dirty="0"/>
              <a:t> analysis)</a:t>
            </a:r>
          </a:p>
          <a:p>
            <a:pPr lvl="1"/>
            <a:r>
              <a:rPr lang="en-US" dirty="0"/>
              <a:t>Regulatory analyses</a:t>
            </a:r>
          </a:p>
          <a:p>
            <a:pPr lvl="1"/>
            <a:r>
              <a:rPr lang="en-US" dirty="0"/>
              <a:t>Environmental analyses</a:t>
            </a:r>
          </a:p>
          <a:p>
            <a:r>
              <a:rPr lang="en-US" dirty="0"/>
              <a:t>The NRC’s cost-benefit analyses rely, in part, on monetizing the health detriment of radiation exposure. </a:t>
            </a:r>
          </a:p>
          <a:p>
            <a:r>
              <a:rPr lang="en-US" dirty="0"/>
              <a:t>MACCS provides inputs to cost-benefit calculations</a:t>
            </a:r>
          </a:p>
          <a:p>
            <a:pPr lvl="1"/>
            <a:r>
              <a:rPr lang="en-US" dirty="0"/>
              <a:t>Averted economic consequences</a:t>
            </a:r>
          </a:p>
          <a:p>
            <a:pPr lvl="1"/>
            <a:r>
              <a:rPr lang="en-US" dirty="0"/>
              <a:t>Averted dose</a:t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93FF1-7A41-AB49-B24D-309184424BEF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5" name="Picture 20" descr="branding-logo-hi-r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32449"/>
            <a:ext cx="2667000" cy="78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904738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B1E80E-C11D-7543-9026-C3D666ECD8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61764" y="184583"/>
            <a:ext cx="7992035" cy="1019750"/>
          </a:xfrm>
        </p:spPr>
        <p:txBody>
          <a:bodyPr/>
          <a:lstStyle/>
          <a:p>
            <a:r>
              <a:rPr lang="en-US" dirty="0"/>
              <a:t>Discussion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66679635-4371-4A44-99F6-38C73BE4DC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8938" y="1204332"/>
            <a:ext cx="11054862" cy="4972631"/>
          </a:xfrm>
        </p:spPr>
        <p:txBody>
          <a:bodyPr>
            <a:normAutofit lnSpcReduction="10000"/>
          </a:bodyPr>
          <a:lstStyle/>
          <a:p>
            <a:r>
              <a:rPr lang="en-US" dirty="0"/>
              <a:t>Recall from EPA (2011)*: “The corresponding coefficient for cancer mortality is about one-half that of incidence”</a:t>
            </a:r>
          </a:p>
          <a:p>
            <a:pPr marL="457200" lvl="1" indent="0">
              <a:buNone/>
            </a:pPr>
            <a:r>
              <a:rPr lang="en-US" dirty="0"/>
              <a:t>Cancer incidence risk coefficient = 1.16x10</a:t>
            </a:r>
            <a:r>
              <a:rPr lang="en-US" baseline="30000" dirty="0"/>
              <a:t>-1 </a:t>
            </a:r>
            <a:r>
              <a:rPr lang="en-US" dirty="0"/>
              <a:t>Gy</a:t>
            </a:r>
            <a:r>
              <a:rPr lang="en-US" baseline="30000" dirty="0"/>
              <a:t>-1</a:t>
            </a:r>
            <a:r>
              <a:rPr lang="en-US" dirty="0"/>
              <a:t> (1.16x10</a:t>
            </a:r>
            <a:r>
              <a:rPr lang="en-US" baseline="30000" dirty="0"/>
              <a:t>-3</a:t>
            </a:r>
            <a:r>
              <a:rPr lang="en-US" dirty="0"/>
              <a:t> per rem)</a:t>
            </a:r>
            <a:endParaRPr lang="en-US" baseline="30000" dirty="0"/>
          </a:p>
          <a:p>
            <a:pPr marL="457200" lvl="1" indent="0">
              <a:buNone/>
            </a:pPr>
            <a:r>
              <a:rPr lang="en-US" dirty="0"/>
              <a:t>Cancer mortality risk coefficient = 5.8x10</a:t>
            </a:r>
            <a:r>
              <a:rPr lang="en-US" baseline="30000" dirty="0"/>
              <a:t>-2</a:t>
            </a:r>
            <a:r>
              <a:rPr lang="en-US" dirty="0"/>
              <a:t> Gy</a:t>
            </a:r>
            <a:r>
              <a:rPr lang="en-US" baseline="30000" dirty="0"/>
              <a:t>-1</a:t>
            </a:r>
            <a:r>
              <a:rPr lang="en-US" dirty="0"/>
              <a:t> (5.8x10</a:t>
            </a:r>
            <a:r>
              <a:rPr lang="en-US" baseline="30000" dirty="0"/>
              <a:t>-4</a:t>
            </a:r>
            <a:r>
              <a:rPr lang="en-US" dirty="0"/>
              <a:t> per rem)</a:t>
            </a:r>
          </a:p>
          <a:p>
            <a:r>
              <a:rPr lang="en-US" dirty="0"/>
              <a:t>Using the 3% discount rate, the value per averted nonfatal cancer range from roughly $400K to $900K in 2019$. </a:t>
            </a:r>
          </a:p>
          <a:p>
            <a:r>
              <a:rPr lang="en-US" dirty="0"/>
              <a:t>Applying a mid-point value of $600K to the nonfatal cancer risk coefficient of 5.8x10</a:t>
            </a:r>
            <a:r>
              <a:rPr lang="en-US" baseline="30000" dirty="0"/>
              <a:t>-4</a:t>
            </a:r>
            <a:r>
              <a:rPr lang="en-US" dirty="0"/>
              <a:t> per rem yields an additional </a:t>
            </a:r>
            <a:r>
              <a:rPr lang="en-US" b="1" dirty="0"/>
              <a:t>$348 per person-rem</a:t>
            </a:r>
            <a:r>
              <a:rPr lang="en-US" dirty="0"/>
              <a:t>. </a:t>
            </a:r>
          </a:p>
          <a:p>
            <a:pPr lvl="1"/>
            <a:r>
              <a:rPr lang="en-US" dirty="0"/>
              <a:t>~ 7% of the mortality risk value in NUREG-1530 Rev. 1 ($5,200 per person-rem)</a:t>
            </a:r>
          </a:p>
          <a:p>
            <a:pPr lvl="1"/>
            <a:r>
              <a:rPr lang="en-US" dirty="0"/>
              <a:t>This value only accounts for the value of quality of life impacts (quality decrement due to morbidity).</a:t>
            </a:r>
          </a:p>
          <a:p>
            <a:pPr lvl="1"/>
            <a:r>
              <a:rPr lang="en-US" dirty="0"/>
              <a:t> It likely does not include the costs of medical treatments or the value of lost wages/productivity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61A3DA6-EA1C-49F8-B722-53F4DA2DD831}"/>
              </a:ext>
            </a:extLst>
          </p:cNvPr>
          <p:cNvSpPr txBox="1"/>
          <p:nvPr/>
        </p:nvSpPr>
        <p:spPr>
          <a:xfrm>
            <a:off x="298938" y="6142697"/>
            <a:ext cx="113317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/>
              <a:t>*</a:t>
            </a:r>
            <a:r>
              <a:rPr lang="en-US" sz="1400" dirty="0"/>
              <a:t> EPA 402-R-11-001, </a:t>
            </a:r>
            <a:r>
              <a:rPr lang="en-US" sz="1400" i="1" dirty="0"/>
              <a:t>EPA Radiogenic Cancer Risk Models and Projections for the U.S. Population. </a:t>
            </a:r>
            <a:r>
              <a:rPr lang="en-US" sz="1400" dirty="0"/>
              <a:t>Cancer risk coefficients for uniform whole-body exposures of low-dose gamma radiation to the entire population.</a:t>
            </a:r>
          </a:p>
        </p:txBody>
      </p:sp>
      <p:pic>
        <p:nvPicPr>
          <p:cNvPr id="5" name="Picture 20" descr="branding-logo-hi-res">
            <a:extLst>
              <a:ext uri="{FF2B5EF4-FFF2-40B4-BE49-F238E27FC236}">
                <a16:creationId xmlns:a16="http://schemas.microsoft.com/office/drawing/2014/main" id="{B2333585-2F78-444A-BAF7-6537885942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4158"/>
            <a:ext cx="2667000" cy="78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365146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DAA61C-02AE-5E4F-9668-765F69452E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8318" y="214813"/>
            <a:ext cx="8005482" cy="1100422"/>
          </a:xfrm>
        </p:spPr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04E582-5BA3-D84D-95BB-42875D3FDB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7930" y="1315234"/>
            <a:ext cx="11015870" cy="4861730"/>
          </a:xfrm>
        </p:spPr>
        <p:txBody>
          <a:bodyPr>
            <a:normAutofit/>
          </a:bodyPr>
          <a:lstStyle/>
          <a:p>
            <a:r>
              <a:rPr lang="en-US" dirty="0"/>
              <a:t>Demonstrates an approach to estimating the quality of life impacts of a stochastic disease by defining expected QALY estimates over a lifetime horizon using Markov chain analysis</a:t>
            </a:r>
          </a:p>
          <a:p>
            <a:r>
              <a:rPr lang="en-US" dirty="0"/>
              <a:t>Represents a refinement over broad characterization of the health impacts</a:t>
            </a:r>
          </a:p>
          <a:p>
            <a:r>
              <a:rPr lang="en-US" dirty="0"/>
              <a:t>Future considerations</a:t>
            </a:r>
          </a:p>
          <a:p>
            <a:pPr lvl="1"/>
            <a:r>
              <a:rPr lang="en-US" dirty="0"/>
              <a:t>Should identify studies that model U.S.-based treatment protocols</a:t>
            </a:r>
          </a:p>
          <a:p>
            <a:pPr lvl="1"/>
            <a:r>
              <a:rPr lang="en-US" dirty="0"/>
              <a:t>For cancers that have high a lethality fraction, it may be misleading to compute a nonfatal cancer value.</a:t>
            </a:r>
          </a:p>
          <a:p>
            <a:pPr lvl="1"/>
            <a:r>
              <a:rPr lang="en-US" dirty="0"/>
              <a:t>Consider adjusting the $ per QALY value for projected real income growth in future years and applying this value to the QALY gain in each year (rather than applying a constant $ per QALY to the net present value of the QALY gain)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20" descr="branding-logo-hi-res">
            <a:extLst>
              <a:ext uri="{FF2B5EF4-FFF2-40B4-BE49-F238E27FC236}">
                <a16:creationId xmlns:a16="http://schemas.microsoft.com/office/drawing/2014/main" id="{F2F329CA-57E2-4C0D-89FF-3B50E12F8C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34158"/>
            <a:ext cx="2667000" cy="78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338874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2A520B-FBE6-E043-BB35-FBAF15C71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61765" y="103868"/>
            <a:ext cx="7926721" cy="984703"/>
          </a:xfrm>
        </p:spPr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5988BC-6BCE-1F45-9200-C942DA4F0C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6523" y="1088572"/>
            <a:ext cx="11037277" cy="5088392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Blank, P.R., </a:t>
            </a:r>
            <a:r>
              <a:rPr lang="en-US" dirty="0" err="1"/>
              <a:t>Schwenkglenks</a:t>
            </a:r>
            <a:r>
              <a:rPr lang="en-US" dirty="0"/>
              <a:t>, M., </a:t>
            </a:r>
            <a:r>
              <a:rPr lang="en-US" dirty="0" err="1"/>
              <a:t>Moch</a:t>
            </a:r>
            <a:r>
              <a:rPr lang="en-US" dirty="0"/>
              <a:t>, H. </a:t>
            </a:r>
            <a:r>
              <a:rPr lang="en-US" i="1" dirty="0"/>
              <a:t>et al.</a:t>
            </a:r>
            <a:r>
              <a:rPr lang="en-US" dirty="0"/>
              <a:t> Human epidermal growth factor receptor 2 expression in early breast cancer patients: a Swiss cost–effectiveness analysis of different predictive assay strategies. </a:t>
            </a:r>
            <a:r>
              <a:rPr lang="en-US" i="1" dirty="0"/>
              <a:t>Breast Cancer Res Treat</a:t>
            </a:r>
            <a:r>
              <a:rPr lang="en-US" dirty="0"/>
              <a:t> </a:t>
            </a:r>
            <a:r>
              <a:rPr lang="en-US" b="1" dirty="0"/>
              <a:t>124, </a:t>
            </a:r>
            <a:r>
              <a:rPr lang="en-US" dirty="0"/>
              <a:t>497–507 (2010). </a:t>
            </a:r>
            <a:r>
              <a:rPr lang="en-US" dirty="0">
                <a:hlinkClick r:id="rId3"/>
              </a:rPr>
              <a:t>https://doi.org/10.1007/s10549-010-0862-7</a:t>
            </a:r>
            <a:endParaRPr lang="en-US" dirty="0"/>
          </a:p>
          <a:p>
            <a:r>
              <a:rPr lang="en-US" dirty="0"/>
              <a:t>Hofer, Florian, Hans-Ulrich </a:t>
            </a:r>
            <a:r>
              <a:rPr lang="en-US" dirty="0" err="1"/>
              <a:t>Kauczor</a:t>
            </a:r>
            <a:r>
              <a:rPr lang="en-US" dirty="0"/>
              <a:t>, and Tom </a:t>
            </a:r>
            <a:r>
              <a:rPr lang="en-US" dirty="0" err="1"/>
              <a:t>Stargardt</a:t>
            </a:r>
            <a:r>
              <a:rPr lang="en-US" dirty="0"/>
              <a:t>. 2018. "Cost-Utility Analysis Of A Potential Lung Cancer Screening Program For A High-Risk Population In Germany: A Modelling Approach". Lung Cancer 124: 189-198. doi:10.1016/j.lungcan.2018.07.036. </a:t>
            </a:r>
          </a:p>
          <a:p>
            <a:r>
              <a:rPr lang="en-US" dirty="0"/>
              <a:t>U.S. Department of Health and Human Services. 2016. "GUIDELINES FOR REGULATORY IMPACT ANALYSIS". Office of the Assistant Secretary for Planning and Evaluation U.S. Department of Health and Human Services.</a:t>
            </a:r>
          </a:p>
          <a:p>
            <a:r>
              <a:rPr lang="en-US" dirty="0"/>
              <a:t>U.S. Environmental Protection Agency. 1999. "Cancer Risk Coefficients For Environmental Exposure To Radionuclides". Federal Guidance Report No. 13. Oak Ridge, TN: Office of Radiation and Indoor Air. </a:t>
            </a:r>
            <a:r>
              <a:rPr lang="en-US" u="sng" dirty="0">
                <a:hlinkClick r:id="rId4"/>
              </a:rPr>
              <a:t>http://www.epa.gov/radiation/federal</a:t>
            </a:r>
            <a:r>
              <a:rPr lang="en-US" dirty="0"/>
              <a:t>.</a:t>
            </a:r>
          </a:p>
          <a:p>
            <a:r>
              <a:rPr lang="en-US" dirty="0"/>
              <a:t>U.S. Nuclear Regulatory Commission, 2016. NUREG-1530 Rev.1 “Reassessment of NRC’s Dollar per Person-Rem Conversion Factor Policy” Draft Final Report. Available at: https://</a:t>
            </a:r>
            <a:r>
              <a:rPr lang="en-US" dirty="0" err="1"/>
              <a:t>www.nrc.gov</a:t>
            </a:r>
            <a:r>
              <a:rPr lang="en-US" dirty="0"/>
              <a:t>/docs/ML1614/ML16147A392.pdf</a:t>
            </a:r>
          </a:p>
          <a:p>
            <a:endParaRPr lang="en-US" dirty="0"/>
          </a:p>
        </p:txBody>
      </p:sp>
      <p:pic>
        <p:nvPicPr>
          <p:cNvPr id="4" name="Picture 20" descr="branding-logo-hi-res">
            <a:extLst>
              <a:ext uri="{FF2B5EF4-FFF2-40B4-BE49-F238E27FC236}">
                <a16:creationId xmlns:a16="http://schemas.microsoft.com/office/drawing/2014/main" id="{EBCA1BE2-27F6-4765-8FAE-D14592C1F8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34158"/>
            <a:ext cx="2667000" cy="78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890856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31067" y="274638"/>
            <a:ext cx="7179733" cy="1143000"/>
          </a:xfrm>
        </p:spPr>
        <p:txBody>
          <a:bodyPr>
            <a:normAutofit/>
          </a:bodyPr>
          <a:lstStyle/>
          <a:p>
            <a:r>
              <a:rPr lang="en-US" dirty="0"/>
              <a:t>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5660" y="1417639"/>
            <a:ext cx="9965140" cy="4898102"/>
          </a:xfrm>
        </p:spPr>
        <p:txBody>
          <a:bodyPr>
            <a:normAutofit fontScale="92500" lnSpcReduction="10000"/>
          </a:bodyPr>
          <a:lstStyle/>
          <a:p>
            <a:pPr fontAlgn="base"/>
            <a:r>
              <a:rPr lang="en-US" dirty="0"/>
              <a:t>Adler, Matthew D, and Eric A Posner. 2006. </a:t>
            </a:r>
            <a:r>
              <a:rPr lang="en-US" i="1" dirty="0"/>
              <a:t>New Foundations Of Cost-Benefit Analysis</a:t>
            </a:r>
            <a:r>
              <a:rPr lang="en-US" dirty="0"/>
              <a:t>. Cambridge, Mass.: Harvard University Press.</a:t>
            </a:r>
          </a:p>
          <a:p>
            <a:pPr fontAlgn="base"/>
            <a:r>
              <a:rPr lang="en-US" dirty="0"/>
              <a:t>U.S. Environmental Protection Agency. 2000. "Handbook For Non-Cancer Health Effects Valuation". Washington, DC: EPA Science Policy Council.</a:t>
            </a:r>
          </a:p>
          <a:p>
            <a:pPr fontAlgn="base"/>
            <a:r>
              <a:rPr lang="en-US" dirty="0"/>
              <a:t>National Research Council. 2008. Estimating Mortality Risk Reduction and Economic Benefits from Controlling Ozone Air Pollution, Committee on Estimating Mortality Risk Reduction Benefits from Decreasing Tropospheric Ozone Exposure. Washington DC: National Academies Press.</a:t>
            </a:r>
          </a:p>
          <a:p>
            <a:pPr fontAlgn="base"/>
            <a:r>
              <a:rPr lang="en-US" dirty="0"/>
              <a:t>Hoffmann, Sandra and </a:t>
            </a:r>
            <a:r>
              <a:rPr lang="en-US" dirty="0" err="1"/>
              <a:t>Tobenna</a:t>
            </a:r>
            <a:r>
              <a:rPr lang="en-US" dirty="0"/>
              <a:t> D. </a:t>
            </a:r>
            <a:r>
              <a:rPr lang="en-US" dirty="0" err="1"/>
              <a:t>Anekwe</a:t>
            </a:r>
            <a:r>
              <a:rPr lang="en-US" dirty="0"/>
              <a:t>. Making Sense of Recent Cost-</a:t>
            </a:r>
            <a:r>
              <a:rPr lang="en-US" dirty="0" err="1"/>
              <a:t>ofFoodborne</a:t>
            </a:r>
            <a:r>
              <a:rPr lang="en-US" dirty="0"/>
              <a:t>-Illness Estimates, EIB-118, U.S. Department of Agriculture, Economic Research Service, September 2013.</a:t>
            </a:r>
          </a:p>
          <a:p>
            <a:pPr fontAlgn="base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93FF1-7A41-AB49-B24D-309184424BEF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5" name="Picture 20" descr="branding-logo-hi-r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7765"/>
            <a:ext cx="2667000" cy="78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5086842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821725-67C3-724D-B896-5EC5CC762F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5093" y="118754"/>
            <a:ext cx="8028708" cy="1199408"/>
          </a:xfrm>
        </p:spPr>
        <p:txBody>
          <a:bodyPr/>
          <a:lstStyle/>
          <a:p>
            <a:r>
              <a:rPr lang="en-US" dirty="0"/>
              <a:t>Expected Utility Theory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EE70E7C-6BC8-404F-AAB2-9D4AC20216C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27512" y="1211282"/>
                <a:ext cx="10926288" cy="5527963"/>
              </a:xfrm>
            </p:spPr>
            <p:txBody>
              <a:bodyPr/>
              <a:lstStyle/>
              <a:p>
                <a:r>
                  <a:rPr lang="en-US" dirty="0"/>
                  <a:t>In the fields of economics and decision analysis, expected utility theory is used as a way of quantifying people's preferences over future states of the world that have uncertain outcomes (called “gambles”)⁠</a:t>
                </a:r>
              </a:p>
              <a:p>
                <a:pPr lvl="1"/>
                <a:r>
                  <a:rPr lang="en-US" dirty="0"/>
                  <a:t>The subjective value of an individual's gamble is the statistical expectation of that individual's valuations of the outcomes of that gamble (Wikipedia).</a:t>
                </a:r>
              </a:p>
              <a:p>
                <a:pPr lvl="1"/>
                <a:r>
                  <a:rPr lang="en-US" dirty="0"/>
                  <a:t>Calculated by taking the weighted average of all possible outcomes, with the weights being assigned by the likelihood, or probability, that any particular event will occur.</a:t>
                </a:r>
              </a:p>
              <a:p>
                <a:r>
                  <a:rPr lang="en-US" dirty="0"/>
                  <a:t>Assume there are two potential future states of the world, a “bad” state and a “good” state where the probability of the bad state occurring is represented by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</m:oMath>
                </a14:m>
                <a:endParaRPr lang="en-US" dirty="0"/>
              </a:p>
              <a:p>
                <a:r>
                  <a:rPr lang="en-US" dirty="0"/>
                  <a:t>Expected utility is then: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EE70E7C-6BC8-404F-AAB2-9D4AC20216C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27512" y="1211282"/>
                <a:ext cx="10926288" cy="5527963"/>
              </a:xfrm>
              <a:blipFill>
                <a:blip r:embed="rId3"/>
                <a:stretch>
                  <a:fillRect l="-1045" t="-1602" r="-13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80E8681-39AB-7541-A62D-ECE4B10C8B4E}"/>
                  </a:ext>
                </a:extLst>
              </p:cNvPr>
              <p:cNvSpPr txBox="1"/>
              <p:nvPr/>
            </p:nvSpPr>
            <p:spPr>
              <a:xfrm>
                <a:off x="3325092" y="5646718"/>
                <a:ext cx="6721434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𝐸𝑈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1−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</m:e>
                      </m:d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𝐺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80E8681-39AB-7541-A62D-ECE4B10C8B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25092" y="5646718"/>
                <a:ext cx="6721434" cy="430887"/>
              </a:xfrm>
              <a:prstGeom prst="rect">
                <a:avLst/>
              </a:prstGeom>
              <a:blipFill>
                <a:blip r:embed="rId4"/>
                <a:stretch>
                  <a:fillRect b="-142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20" descr="branding-logo-hi-res">
            <a:extLst>
              <a:ext uri="{FF2B5EF4-FFF2-40B4-BE49-F238E27FC236}">
                <a16:creationId xmlns:a16="http://schemas.microsoft.com/office/drawing/2014/main" id="{4B80584D-53C1-4DB7-8BF8-DDF7E0B5D3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34158"/>
            <a:ext cx="2667000" cy="78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3551670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4BE21A-96E0-6B46-9792-0038FA90F5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61764" y="287867"/>
            <a:ext cx="7992035" cy="1007533"/>
          </a:xfrm>
        </p:spPr>
        <p:txBody>
          <a:bodyPr/>
          <a:lstStyle/>
          <a:p>
            <a:r>
              <a:rPr lang="en-US" dirty="0"/>
              <a:t>VSL – Time Adjustment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ADD6423-01B4-1C4F-9AB8-906530BF59D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55600" y="1388533"/>
                <a:ext cx="10998200" cy="4788429"/>
              </a:xfrm>
            </p:spPr>
            <p:txBody>
              <a:bodyPr/>
              <a:lstStyle/>
              <a:p>
                <a:r>
                  <a:rPr lang="en-US" sz="2400" dirty="0"/>
                  <a:t>Adjusted for inflation and real income growth using the approach in NUREG-1530 Revision 1 “Reassessment of NRC’s Dollar per Person-Rem Conversion Factor Policy”.</a:t>
                </a:r>
              </a:p>
              <a:p>
                <a:pPr marL="0" indent="0">
                  <a:buNone/>
                </a:pPr>
                <a:endParaRPr lang="en-US" sz="2000" i="1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𝑉𝑆𝐿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𝐶𝑢𝑟𝑟𝑒𝑛𝑡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𝑦𝑒𝑎𝑟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 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𝑉𝑆𝐿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𝐵𝑎𝑠𝑒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𝑦𝑒𝑎𝑟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×(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𝐼𝑛𝑓𝑙𝑎𝑡𝑖𝑜𝑛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)×(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𝑅𝑒𝑎𝑙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𝐼𝑛𝑐𝑜𝑚𝑒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𝐺𝑟𝑜𝑤𝑡h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𝑖𝑛𝑐𝑜𝑚𝑒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𝑒𝑙𝑎𝑠𝑡𝑖𝑐𝑖𝑡𝑦</m:t>
                        </m:r>
                      </m:sup>
                    </m:sSup>
                  </m:oMath>
                </a14:m>
                <a:endParaRPr lang="en-US" sz="2000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ADD6423-01B4-1C4F-9AB8-906530BF59D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55600" y="1388533"/>
                <a:ext cx="10998200" cy="4788429"/>
              </a:xfrm>
              <a:blipFill>
                <a:blip r:embed="rId2"/>
                <a:stretch>
                  <a:fillRect l="-720" t="-17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897EC0C5-542C-4E46-B6C4-8C7A6093B7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7197" y="3311087"/>
            <a:ext cx="8995005" cy="1614488"/>
          </a:xfrm>
          <a:prstGeom prst="rect">
            <a:avLst/>
          </a:prstGeom>
        </p:spPr>
      </p:pic>
      <p:pic>
        <p:nvPicPr>
          <p:cNvPr id="6" name="Picture 20" descr="branding-logo-hi-res">
            <a:extLst>
              <a:ext uri="{FF2B5EF4-FFF2-40B4-BE49-F238E27FC236}">
                <a16:creationId xmlns:a16="http://schemas.microsoft.com/office/drawing/2014/main" id="{CC4AB081-ED2F-40C0-8D9E-AF5DDE40CD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34158"/>
            <a:ext cx="2667000" cy="78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059603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500741"/>
            <a:ext cx="9144000" cy="1856518"/>
          </a:xfrm>
        </p:spPr>
        <p:txBody>
          <a:bodyPr>
            <a:normAutofit/>
          </a:bodyPr>
          <a:lstStyle/>
          <a:p>
            <a:r>
              <a:rPr lang="en-US" dirty="0">
                <a:cs typeface="Arial" pitchFamily="34" charset="0"/>
              </a:rPr>
              <a:t>Literature Review</a:t>
            </a:r>
            <a:br>
              <a:rPr lang="en-US" sz="4000" dirty="0">
                <a:cs typeface="Arial" pitchFamily="34" charset="0"/>
              </a:rPr>
            </a:br>
            <a:endParaRPr lang="en-US" sz="2400" dirty="0">
              <a:cs typeface="Arial" pitchFamily="34" charset="0"/>
            </a:endParaRPr>
          </a:p>
        </p:txBody>
      </p:sp>
      <p:pic>
        <p:nvPicPr>
          <p:cNvPr id="5" name="Picture 20" descr="branding-logo-hi-r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232506"/>
            <a:ext cx="5486400" cy="162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443755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8318" y="136525"/>
            <a:ext cx="8310282" cy="1281113"/>
          </a:xfrm>
        </p:spPr>
        <p:txBody>
          <a:bodyPr>
            <a:normAutofit fontScale="90000"/>
          </a:bodyPr>
          <a:lstStyle/>
          <a:p>
            <a:r>
              <a:rPr lang="en-US" dirty="0"/>
              <a:t>Office of Management and Budget  Circular A-4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4812" y="1417639"/>
            <a:ext cx="10035988" cy="4898102"/>
          </a:xfrm>
        </p:spPr>
        <p:txBody>
          <a:bodyPr>
            <a:normAutofit/>
          </a:bodyPr>
          <a:lstStyle/>
          <a:p>
            <a:r>
              <a:rPr lang="en-US" dirty="0"/>
              <a:t>In monetizing health benefits, a “Willingness-to-Pay (WTP)”</a:t>
            </a:r>
            <a:r>
              <a:rPr lang="en-US" baseline="30000" dirty="0"/>
              <a:t>1</a:t>
            </a:r>
            <a:r>
              <a:rPr lang="en-US" dirty="0"/>
              <a:t> measure is the conceptually appropriate measure as compared to other alternatives (e.g., cost of illness or lifetime earnings)</a:t>
            </a:r>
          </a:p>
          <a:p>
            <a:r>
              <a:rPr lang="en-US" dirty="0"/>
              <a:t>When monetizing nonfatal health effects, it is important to consider two components:</a:t>
            </a:r>
          </a:p>
          <a:p>
            <a:pPr lvl="1" fontAlgn="base"/>
            <a:r>
              <a:rPr lang="en-US" dirty="0"/>
              <a:t>The private demand for prevention of the nonfatal health effect, to be represented by the preferences of the target population at risk (i.e. WTP)</a:t>
            </a:r>
          </a:p>
          <a:p>
            <a:pPr lvl="1" fontAlgn="base"/>
            <a:r>
              <a:rPr lang="en-US" dirty="0"/>
              <a:t>The net financial externalities in economic production that are not experienced by the target population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93FF1-7A41-AB49-B24D-309184424BEF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5" name="Picture 20" descr="branding-logo-hi-r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34158"/>
            <a:ext cx="2667000" cy="78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9785537-B1A3-4E50-97F7-F1764DE1A207}"/>
              </a:ext>
            </a:extLst>
          </p:cNvPr>
          <p:cNvSpPr txBox="1"/>
          <p:nvPr/>
        </p:nvSpPr>
        <p:spPr>
          <a:xfrm>
            <a:off x="389106" y="6315741"/>
            <a:ext cx="104766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aseline="30000" dirty="0"/>
              <a:t>1</a:t>
            </a:r>
            <a:r>
              <a:rPr lang="en-US" sz="1400" dirty="0"/>
              <a:t>WTP represents largest amount of money that an individual would voluntarily pay to obtain a reduction in health risks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84356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8318" y="136525"/>
            <a:ext cx="6862482" cy="1143000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Approaches to Valuation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93FF1-7A41-AB49-B24D-309184424BEF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5" name="Picture 20" descr="branding-logo-hi-r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01614"/>
            <a:ext cx="2667000" cy="78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5" name="Group 74">
            <a:extLst>
              <a:ext uri="{FF2B5EF4-FFF2-40B4-BE49-F238E27FC236}">
                <a16:creationId xmlns:a16="http://schemas.microsoft.com/office/drawing/2014/main" id="{DD7893B2-76AC-4888-B71F-C6FDA7208796}"/>
              </a:ext>
            </a:extLst>
          </p:cNvPr>
          <p:cNvGrpSpPr/>
          <p:nvPr/>
        </p:nvGrpSpPr>
        <p:grpSpPr>
          <a:xfrm>
            <a:off x="228600" y="1279525"/>
            <a:ext cx="11592098" cy="4587875"/>
            <a:chOff x="0" y="0"/>
            <a:chExt cx="6115050" cy="2438402"/>
          </a:xfrm>
        </p:grpSpPr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78C49C8B-7C9C-4B85-88FD-B62B50F5542C}"/>
                </a:ext>
              </a:extLst>
            </p:cNvPr>
            <p:cNvGrpSpPr/>
            <p:nvPr/>
          </p:nvGrpSpPr>
          <p:grpSpPr>
            <a:xfrm>
              <a:off x="0" y="0"/>
              <a:ext cx="6115050" cy="2438402"/>
              <a:chOff x="0" y="0"/>
              <a:chExt cx="6115050" cy="2438402"/>
            </a:xfrm>
          </p:grpSpPr>
          <p:grpSp>
            <p:nvGrpSpPr>
              <p:cNvPr id="78" name="Group 77">
                <a:extLst>
                  <a:ext uri="{FF2B5EF4-FFF2-40B4-BE49-F238E27FC236}">
                    <a16:creationId xmlns:a16="http://schemas.microsoft.com/office/drawing/2014/main" id="{E6C67821-495C-4E13-BAAC-02BADD321F90}"/>
                  </a:ext>
                </a:extLst>
              </p:cNvPr>
              <p:cNvGrpSpPr/>
              <p:nvPr/>
            </p:nvGrpSpPr>
            <p:grpSpPr>
              <a:xfrm>
                <a:off x="0" y="0"/>
                <a:ext cx="6115050" cy="2438402"/>
                <a:chOff x="0" y="0"/>
                <a:chExt cx="7381875" cy="2846072"/>
              </a:xfrm>
            </p:grpSpPr>
            <p:grpSp>
              <p:nvGrpSpPr>
                <p:cNvPr id="80" name="Group 79">
                  <a:extLst>
                    <a:ext uri="{FF2B5EF4-FFF2-40B4-BE49-F238E27FC236}">
                      <a16:creationId xmlns:a16="http://schemas.microsoft.com/office/drawing/2014/main" id="{493453BC-F362-4421-B020-0C191E5CA9E9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7381875" cy="2846072"/>
                  <a:chOff x="0" y="0"/>
                  <a:chExt cx="7381875" cy="2846072"/>
                </a:xfrm>
              </p:grpSpPr>
              <p:grpSp>
                <p:nvGrpSpPr>
                  <p:cNvPr id="84" name="Group 83">
                    <a:extLst>
                      <a:ext uri="{FF2B5EF4-FFF2-40B4-BE49-F238E27FC236}">
                        <a16:creationId xmlns:a16="http://schemas.microsoft.com/office/drawing/2014/main" id="{BD733638-CEA3-40C2-8143-5A5B77631A23}"/>
                      </a:ext>
                    </a:extLst>
                  </p:cNvPr>
                  <p:cNvGrpSpPr/>
                  <p:nvPr/>
                </p:nvGrpSpPr>
                <p:grpSpPr>
                  <a:xfrm>
                    <a:off x="0" y="0"/>
                    <a:ext cx="7381875" cy="2846072"/>
                    <a:chOff x="0" y="0"/>
                    <a:chExt cx="6535420" cy="2846235"/>
                  </a:xfrm>
                  <a:solidFill>
                    <a:sysClr val="window" lastClr="FFFFFF">
                      <a:lumMod val="95000"/>
                    </a:sysClr>
                  </a:solidFill>
                </p:grpSpPr>
                <p:sp>
                  <p:nvSpPr>
                    <p:cNvPr id="133" name="Rectangle: Rounded Corners 132">
                      <a:extLst>
                        <a:ext uri="{FF2B5EF4-FFF2-40B4-BE49-F238E27FC236}">
                          <a16:creationId xmlns:a16="http://schemas.microsoft.com/office/drawing/2014/main" id="{10EC6788-1297-45A8-BE64-DFA6C18D9D8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0" y="0"/>
                      <a:ext cx="6535420" cy="922020"/>
                    </a:xfrm>
                    <a:prstGeom prst="roundRect">
                      <a:avLst/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134" name="Rectangle: Rounded Corners 133">
                      <a:extLst>
                        <a:ext uri="{FF2B5EF4-FFF2-40B4-BE49-F238E27FC236}">
                          <a16:creationId xmlns:a16="http://schemas.microsoft.com/office/drawing/2014/main" id="{C9957065-BD80-49ED-83DF-4B614E03087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0" y="962107"/>
                      <a:ext cx="6535420" cy="922020"/>
                    </a:xfrm>
                    <a:prstGeom prst="roundRect">
                      <a:avLst/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135" name="Rectangle: Rounded Corners 134">
                      <a:extLst>
                        <a:ext uri="{FF2B5EF4-FFF2-40B4-BE49-F238E27FC236}">
                          <a16:creationId xmlns:a16="http://schemas.microsoft.com/office/drawing/2014/main" id="{6ED80D2E-25C6-4770-8A1C-636B5C13801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0" y="1924215"/>
                      <a:ext cx="6535420" cy="922020"/>
                    </a:xfrm>
                    <a:prstGeom prst="roundRect">
                      <a:avLst/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85" name="Group 84">
                    <a:extLst>
                      <a:ext uri="{FF2B5EF4-FFF2-40B4-BE49-F238E27FC236}">
                        <a16:creationId xmlns:a16="http://schemas.microsoft.com/office/drawing/2014/main" id="{9D06E398-8317-4623-8259-670984985A74}"/>
                      </a:ext>
                    </a:extLst>
                  </p:cNvPr>
                  <p:cNvGrpSpPr/>
                  <p:nvPr/>
                </p:nvGrpSpPr>
                <p:grpSpPr>
                  <a:xfrm>
                    <a:off x="3811219" y="65837"/>
                    <a:ext cx="1294790" cy="2721886"/>
                    <a:chOff x="3811219" y="65837"/>
                    <a:chExt cx="1294790" cy="2721886"/>
                  </a:xfrm>
                </p:grpSpPr>
                <p:grpSp>
                  <p:nvGrpSpPr>
                    <p:cNvPr id="121" name="Group 120">
                      <a:extLst>
                        <a:ext uri="{FF2B5EF4-FFF2-40B4-BE49-F238E27FC236}">
                          <a16:creationId xmlns:a16="http://schemas.microsoft.com/office/drawing/2014/main" id="{68CB6617-4827-41F9-8ECB-A36207267C5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840479" y="65837"/>
                      <a:ext cx="1239768" cy="818515"/>
                      <a:chOff x="3840479" y="65837"/>
                      <a:chExt cx="1121040" cy="552450"/>
                    </a:xfrm>
                    <a:solidFill>
                      <a:srgbClr val="9BBB59">
                        <a:lumMod val="75000"/>
                      </a:srgbClr>
                    </a:solidFill>
                  </p:grpSpPr>
                  <p:sp>
                    <p:nvSpPr>
                      <p:cNvPr id="131" name="Rectangle: Rounded Corners 130">
                        <a:extLst>
                          <a:ext uri="{FF2B5EF4-FFF2-40B4-BE49-F238E27FC236}">
                            <a16:creationId xmlns:a16="http://schemas.microsoft.com/office/drawing/2014/main" id="{EC86162A-B3F6-458F-86A6-02DC47DFBDC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840479" y="65837"/>
                        <a:ext cx="1121040" cy="552450"/>
                      </a:xfrm>
                      <a:prstGeom prst="roundRect">
                        <a:avLst/>
                      </a:prstGeom>
                      <a:grpFill/>
                      <a:ln w="254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6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132" name="Text Box 268">
                        <a:extLst>
                          <a:ext uri="{FF2B5EF4-FFF2-40B4-BE49-F238E27FC236}">
                            <a16:creationId xmlns:a16="http://schemas.microsoft.com/office/drawing/2014/main" id="{ECA8D643-409C-400F-AD5A-443C09F41B6A}"/>
                          </a:ext>
                        </a:extLst>
                      </p:cNvPr>
                      <p:cNvSpPr txBox="1"/>
                      <p:nvPr/>
                    </p:nvSpPr>
                    <p:spPr>
                      <a:xfrm flipH="1">
                        <a:off x="3886097" y="91839"/>
                        <a:ext cx="1028700" cy="495300"/>
                      </a:xfrm>
                      <a:prstGeom prst="rect">
                        <a:avLst/>
                      </a:prstGeom>
                      <a:grpFill/>
                      <a:ln w="6350">
                        <a:noFill/>
                      </a:ln>
                    </p:spPr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15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kumimoji="0" lang="en-US" sz="16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FFFFFF"/>
                            </a:solidFill>
                            <a:effectLst/>
                            <a:uLnTx/>
                            <a:uFillTx/>
                            <a:latin typeface="Cambria" panose="02040503050406030204" pitchFamily="18" charset="0"/>
                            <a:ea typeface="Arial" panose="020B0604020202020204" pitchFamily="34" charset="0"/>
                            <a:cs typeface="Cambria" panose="02040503050406030204" pitchFamily="18" charset="0"/>
                          </a:rPr>
                          <a:t>Financial Burden of Disease</a:t>
                        </a:r>
                        <a:endParaRPr kumimoji="0" lang="en-US" sz="16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Arial" panose="020B060402020202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122" name="Group 121">
                      <a:extLst>
                        <a:ext uri="{FF2B5EF4-FFF2-40B4-BE49-F238E27FC236}">
                          <a16:creationId xmlns:a16="http://schemas.microsoft.com/office/drawing/2014/main" id="{A7254FD0-1875-47F4-8DBD-B2D66296209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840480" y="1046074"/>
                      <a:ext cx="1239215" cy="810987"/>
                      <a:chOff x="3840480" y="1046074"/>
                      <a:chExt cx="1114425" cy="547369"/>
                    </a:xfrm>
                    <a:solidFill>
                      <a:srgbClr val="9BBB59">
                        <a:lumMod val="75000"/>
                      </a:srgbClr>
                    </a:solidFill>
                  </p:grpSpPr>
                  <p:sp>
                    <p:nvSpPr>
                      <p:cNvPr id="129" name="Rectangle: Rounded Corners 128">
                        <a:extLst>
                          <a:ext uri="{FF2B5EF4-FFF2-40B4-BE49-F238E27FC236}">
                            <a16:creationId xmlns:a16="http://schemas.microsoft.com/office/drawing/2014/main" id="{B9F6DA43-C7E6-4F2A-9E38-0A10119B714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840480" y="1046074"/>
                        <a:ext cx="1114425" cy="547369"/>
                      </a:xfrm>
                      <a:prstGeom prst="roundRect">
                        <a:avLst/>
                      </a:prstGeom>
                      <a:grpFill/>
                      <a:ln w="254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6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130" name="Text Box 271">
                        <a:extLst>
                          <a:ext uri="{FF2B5EF4-FFF2-40B4-BE49-F238E27FC236}">
                            <a16:creationId xmlns:a16="http://schemas.microsoft.com/office/drawing/2014/main" id="{5243A51E-0731-401C-A02C-83404788A04B}"/>
                          </a:ext>
                        </a:extLst>
                      </p:cNvPr>
                      <p:cNvSpPr txBox="1"/>
                      <p:nvPr/>
                    </p:nvSpPr>
                    <p:spPr>
                      <a:xfrm flipH="1">
                        <a:off x="3879483" y="1072076"/>
                        <a:ext cx="1028700" cy="495300"/>
                      </a:xfrm>
                      <a:prstGeom prst="rect">
                        <a:avLst/>
                      </a:prstGeom>
                      <a:grpFill/>
                      <a:ln w="6350">
                        <a:noFill/>
                      </a:ln>
                    </p:spPr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15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kumimoji="0" lang="en-US" sz="16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FFFFFF"/>
                            </a:solidFill>
                            <a:effectLst/>
                            <a:uLnTx/>
                            <a:uFillTx/>
                            <a:latin typeface="Cambria" panose="02040503050406030204" pitchFamily="18" charset="0"/>
                            <a:ea typeface="Arial" panose="020B0604020202020204" pitchFamily="34" charset="0"/>
                            <a:cs typeface="Cambria" panose="02040503050406030204" pitchFamily="18" charset="0"/>
                          </a:rPr>
                          <a:t>Direct Markets</a:t>
                        </a:r>
                        <a:endParaRPr kumimoji="0" lang="en-US" sz="16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Arial" panose="020B060402020202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123" name="Group 122">
                      <a:extLst>
                        <a:ext uri="{FF2B5EF4-FFF2-40B4-BE49-F238E27FC236}">
                          <a16:creationId xmlns:a16="http://schemas.microsoft.com/office/drawing/2014/main" id="{4CC38294-8E53-445C-AE61-DA680E3E908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811219" y="1982420"/>
                      <a:ext cx="625475" cy="805303"/>
                      <a:chOff x="3811219" y="1982420"/>
                      <a:chExt cx="1233380" cy="553425"/>
                    </a:xfrm>
                    <a:solidFill>
                      <a:srgbClr val="9BBB59">
                        <a:lumMod val="75000"/>
                      </a:srgbClr>
                    </a:solidFill>
                  </p:grpSpPr>
                  <p:sp>
                    <p:nvSpPr>
                      <p:cNvPr id="127" name="Rectangle: Rounded Corners 126">
                        <a:extLst>
                          <a:ext uri="{FF2B5EF4-FFF2-40B4-BE49-F238E27FC236}">
                            <a16:creationId xmlns:a16="http://schemas.microsoft.com/office/drawing/2014/main" id="{B9A16642-D9FC-4738-9B4C-82D76E80218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867571" y="1982420"/>
                        <a:ext cx="1114426" cy="553425"/>
                      </a:xfrm>
                      <a:prstGeom prst="roundRect">
                        <a:avLst/>
                      </a:prstGeom>
                      <a:grpFill/>
                      <a:ln w="254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6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128" name="Text Box 274">
                        <a:extLst>
                          <a:ext uri="{FF2B5EF4-FFF2-40B4-BE49-F238E27FC236}">
                            <a16:creationId xmlns:a16="http://schemas.microsoft.com/office/drawing/2014/main" id="{90CE05E5-EAEB-4F90-A759-FD65A82F8AB9}"/>
                          </a:ext>
                        </a:extLst>
                      </p:cNvPr>
                      <p:cNvSpPr txBox="1"/>
                      <p:nvPr/>
                    </p:nvSpPr>
                    <p:spPr>
                      <a:xfrm flipH="1">
                        <a:off x="3811219" y="2008422"/>
                        <a:ext cx="1233380" cy="495300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</p:spPr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15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kumimoji="0" lang="en-US" sz="16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FFFFFF"/>
                            </a:solidFill>
                            <a:effectLst/>
                            <a:uLnTx/>
                            <a:uFillTx/>
                            <a:latin typeface="Cambria" panose="02040503050406030204" pitchFamily="18" charset="0"/>
                            <a:ea typeface="Arial" panose="020B0604020202020204" pitchFamily="34" charset="0"/>
                            <a:cs typeface="Cambria" panose="02040503050406030204" pitchFamily="18" charset="0"/>
                          </a:rPr>
                          <a:t>Cost of Illness</a:t>
                        </a:r>
                        <a:endParaRPr kumimoji="0" lang="en-US" sz="16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Arial" panose="020B060402020202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124" name="Group 123">
                      <a:extLst>
                        <a:ext uri="{FF2B5EF4-FFF2-40B4-BE49-F238E27FC236}">
                          <a16:creationId xmlns:a16="http://schemas.microsoft.com/office/drawing/2014/main" id="{20FD77E3-AF4B-4F66-BF87-EB857938773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418380" y="1975103"/>
                      <a:ext cx="687629" cy="810592"/>
                      <a:chOff x="4418380" y="1975103"/>
                      <a:chExt cx="1195217" cy="552036"/>
                    </a:xfrm>
                    <a:solidFill>
                      <a:srgbClr val="9BBB59">
                        <a:lumMod val="75000"/>
                      </a:srgbClr>
                    </a:solidFill>
                  </p:grpSpPr>
                  <p:sp>
                    <p:nvSpPr>
                      <p:cNvPr id="125" name="Rectangle: Rounded Corners 124">
                        <a:extLst>
                          <a:ext uri="{FF2B5EF4-FFF2-40B4-BE49-F238E27FC236}">
                            <a16:creationId xmlns:a16="http://schemas.microsoft.com/office/drawing/2014/main" id="{928AE16A-8827-424A-8B24-9C7072CAADE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446568" y="1975103"/>
                        <a:ext cx="1114426" cy="552036"/>
                      </a:xfrm>
                      <a:prstGeom prst="roundRect">
                        <a:avLst/>
                      </a:prstGeom>
                      <a:grpFill/>
                      <a:ln w="254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6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126" name="Text Box 277">
                        <a:extLst>
                          <a:ext uri="{FF2B5EF4-FFF2-40B4-BE49-F238E27FC236}">
                            <a16:creationId xmlns:a16="http://schemas.microsoft.com/office/drawing/2014/main" id="{E1AEC58E-A57E-4F02-A301-1F24906CBFB0}"/>
                          </a:ext>
                        </a:extLst>
                      </p:cNvPr>
                      <p:cNvSpPr txBox="1"/>
                      <p:nvPr/>
                    </p:nvSpPr>
                    <p:spPr>
                      <a:xfrm flipH="1">
                        <a:off x="4418380" y="2001106"/>
                        <a:ext cx="1195217" cy="495300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</p:spPr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15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kumimoji="0" lang="en-US" sz="16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FFFFFF"/>
                            </a:solidFill>
                            <a:effectLst/>
                            <a:uLnTx/>
                            <a:uFillTx/>
                            <a:latin typeface="Cambria" panose="02040503050406030204" pitchFamily="18" charset="0"/>
                            <a:ea typeface="Arial" panose="020B0604020202020204" pitchFamily="34" charset="0"/>
                            <a:cs typeface="Cambria" panose="02040503050406030204" pitchFamily="18" charset="0"/>
                          </a:rPr>
                          <a:t>Human Capital</a:t>
                        </a:r>
                        <a:endParaRPr kumimoji="0" lang="en-US" sz="16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Arial" panose="020B0604020202020204" pitchFamily="34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86" name="Group 85">
                    <a:extLst>
                      <a:ext uri="{FF2B5EF4-FFF2-40B4-BE49-F238E27FC236}">
                        <a16:creationId xmlns:a16="http://schemas.microsoft.com/office/drawing/2014/main" id="{69C66C3F-F40F-4A4D-A285-BA7EE7D069E3}"/>
                      </a:ext>
                    </a:extLst>
                  </p:cNvPr>
                  <p:cNvGrpSpPr/>
                  <p:nvPr/>
                </p:nvGrpSpPr>
                <p:grpSpPr>
                  <a:xfrm>
                    <a:off x="1033184" y="65837"/>
                    <a:ext cx="2758832" cy="2727782"/>
                    <a:chOff x="1033184" y="65837"/>
                    <a:chExt cx="2758832" cy="2727782"/>
                  </a:xfrm>
                </p:grpSpPr>
                <p:grpSp>
                  <p:nvGrpSpPr>
                    <p:cNvPr id="100" name="Group 99">
                      <a:extLst>
                        <a:ext uri="{FF2B5EF4-FFF2-40B4-BE49-F238E27FC236}">
                          <a16:creationId xmlns:a16="http://schemas.microsoft.com/office/drawing/2014/main" id="{0610A9CC-14A6-4D84-AC5A-FADF2E1EA60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97280" y="65837"/>
                      <a:ext cx="2657475" cy="818515"/>
                      <a:chOff x="1097280" y="65837"/>
                      <a:chExt cx="1114425" cy="552450"/>
                    </a:xfrm>
                    <a:solidFill>
                      <a:srgbClr val="4F81BD"/>
                    </a:solidFill>
                  </p:grpSpPr>
                  <p:sp>
                    <p:nvSpPr>
                      <p:cNvPr id="119" name="Rectangle: Rounded Corners 118">
                        <a:extLst>
                          <a:ext uri="{FF2B5EF4-FFF2-40B4-BE49-F238E27FC236}">
                            <a16:creationId xmlns:a16="http://schemas.microsoft.com/office/drawing/2014/main" id="{EBDA969B-8D5A-4EFA-B040-ADDB57CD114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97280" y="65837"/>
                        <a:ext cx="1114425" cy="552450"/>
                      </a:xfrm>
                      <a:prstGeom prst="roundRect">
                        <a:avLst/>
                      </a:prstGeom>
                      <a:grpFill/>
                      <a:ln w="254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6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120" name="Text Box 281">
                        <a:extLst>
                          <a:ext uri="{FF2B5EF4-FFF2-40B4-BE49-F238E27FC236}">
                            <a16:creationId xmlns:a16="http://schemas.microsoft.com/office/drawing/2014/main" id="{50A7A379-42CC-48C2-AB9B-05D54A4CF3A6}"/>
                          </a:ext>
                        </a:extLst>
                      </p:cNvPr>
                      <p:cNvSpPr txBox="1"/>
                      <p:nvPr/>
                    </p:nvSpPr>
                    <p:spPr>
                      <a:xfrm flipH="1">
                        <a:off x="1136283" y="91839"/>
                        <a:ext cx="1028700" cy="495300"/>
                      </a:xfrm>
                      <a:prstGeom prst="rect">
                        <a:avLst/>
                      </a:prstGeom>
                      <a:grpFill/>
                      <a:ln w="6350">
                        <a:noFill/>
                      </a:ln>
                    </p:spPr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15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kumimoji="0" lang="en-US" sz="16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FFFFFF"/>
                            </a:solidFill>
                            <a:effectLst/>
                            <a:uLnTx/>
                            <a:uFillTx/>
                            <a:latin typeface="Cambria" panose="02040503050406030204" pitchFamily="18" charset="0"/>
                            <a:ea typeface="Arial" panose="020B0604020202020204" pitchFamily="34" charset="0"/>
                            <a:cs typeface="Cambria" panose="02040503050406030204" pitchFamily="18" charset="0"/>
                          </a:rPr>
                          <a:t>Individual Willingness to Pay</a:t>
                        </a:r>
                        <a:endParaRPr kumimoji="0" lang="en-US" sz="16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Arial" panose="020B060402020202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101" name="Group 100">
                      <a:extLst>
                        <a:ext uri="{FF2B5EF4-FFF2-40B4-BE49-F238E27FC236}">
                          <a16:creationId xmlns:a16="http://schemas.microsoft.com/office/drawing/2014/main" id="{763450DA-B54E-4026-96A5-FABDAD1379D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3184" y="1046074"/>
                      <a:ext cx="1406576" cy="810987"/>
                      <a:chOff x="1035615" y="1046074"/>
                      <a:chExt cx="1237364" cy="547369"/>
                    </a:xfrm>
                    <a:solidFill>
                      <a:srgbClr val="4F81BD"/>
                    </a:solidFill>
                  </p:grpSpPr>
                  <p:sp>
                    <p:nvSpPr>
                      <p:cNvPr id="117" name="Rectangle: Rounded Corners 116">
                        <a:extLst>
                          <a:ext uri="{FF2B5EF4-FFF2-40B4-BE49-F238E27FC236}">
                            <a16:creationId xmlns:a16="http://schemas.microsoft.com/office/drawing/2014/main" id="{18C55387-FB48-4B47-90B9-6759C9AFF2D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98435" y="1046074"/>
                        <a:ext cx="1114425" cy="547369"/>
                      </a:xfrm>
                      <a:prstGeom prst="roundRect">
                        <a:avLst/>
                      </a:prstGeom>
                      <a:grpFill/>
                      <a:ln w="254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6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118" name="Text Box 284">
                        <a:extLst>
                          <a:ext uri="{FF2B5EF4-FFF2-40B4-BE49-F238E27FC236}">
                            <a16:creationId xmlns:a16="http://schemas.microsoft.com/office/drawing/2014/main" id="{453BF2A8-3ABF-4886-B274-8D6E4EB34D78}"/>
                          </a:ext>
                        </a:extLst>
                      </p:cNvPr>
                      <p:cNvSpPr txBox="1"/>
                      <p:nvPr/>
                    </p:nvSpPr>
                    <p:spPr>
                      <a:xfrm flipH="1">
                        <a:off x="1035615" y="1072076"/>
                        <a:ext cx="1237364" cy="495300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</p:spPr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15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kumimoji="0" lang="en-US" sz="16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FFFFFF"/>
                            </a:solidFill>
                            <a:effectLst/>
                            <a:uLnTx/>
                            <a:uFillTx/>
                            <a:latin typeface="Cambria" panose="02040503050406030204" pitchFamily="18" charset="0"/>
                            <a:ea typeface="Arial" panose="020B0604020202020204" pitchFamily="34" charset="0"/>
                            <a:cs typeface="Cambria" panose="02040503050406030204" pitchFamily="18" charset="0"/>
                          </a:rPr>
                          <a:t>Revealed Preference</a:t>
                        </a:r>
                        <a:endParaRPr kumimoji="0" lang="en-US" sz="16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Arial" panose="020B060402020202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102" name="Group 101">
                      <a:extLst>
                        <a:ext uri="{FF2B5EF4-FFF2-40B4-BE49-F238E27FC236}">
                          <a16:creationId xmlns:a16="http://schemas.microsoft.com/office/drawing/2014/main" id="{E6940A36-45C2-4A70-9D84-5F4712D22CE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355492" y="1046074"/>
                      <a:ext cx="1411836" cy="810987"/>
                      <a:chOff x="2355492" y="1046074"/>
                      <a:chExt cx="1154572" cy="547369"/>
                    </a:xfrm>
                    <a:solidFill>
                      <a:srgbClr val="4F81BD"/>
                    </a:solidFill>
                  </p:grpSpPr>
                  <p:sp>
                    <p:nvSpPr>
                      <p:cNvPr id="115" name="Rectangle: Rounded Corners 114">
                        <a:extLst>
                          <a:ext uri="{FF2B5EF4-FFF2-40B4-BE49-F238E27FC236}">
                            <a16:creationId xmlns:a16="http://schemas.microsoft.com/office/drawing/2014/main" id="{2FD69F11-8D36-4A2E-8E92-1DE326B4FB5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385405" y="1046074"/>
                        <a:ext cx="1114425" cy="547369"/>
                      </a:xfrm>
                      <a:prstGeom prst="roundRect">
                        <a:avLst/>
                      </a:prstGeom>
                      <a:grpFill/>
                      <a:ln w="254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6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116" name="Text Box 291">
                        <a:extLst>
                          <a:ext uri="{FF2B5EF4-FFF2-40B4-BE49-F238E27FC236}">
                            <a16:creationId xmlns:a16="http://schemas.microsoft.com/office/drawing/2014/main" id="{D071D04E-8F8E-411C-B8FA-B4F593C316CA}"/>
                          </a:ext>
                        </a:extLst>
                      </p:cNvPr>
                      <p:cNvSpPr txBox="1"/>
                      <p:nvPr/>
                    </p:nvSpPr>
                    <p:spPr>
                      <a:xfrm flipH="1">
                        <a:off x="2355492" y="1072076"/>
                        <a:ext cx="1154572" cy="495300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</p:spPr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15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kumimoji="0" lang="en-US" sz="16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FFFFFF"/>
                            </a:solidFill>
                            <a:effectLst/>
                            <a:uLnTx/>
                            <a:uFillTx/>
                            <a:latin typeface="Cambria" panose="02040503050406030204" pitchFamily="18" charset="0"/>
                            <a:ea typeface="Arial" panose="020B0604020202020204" pitchFamily="34" charset="0"/>
                            <a:cs typeface="Cambria" panose="02040503050406030204" pitchFamily="18" charset="0"/>
                          </a:rPr>
                          <a:t>Stated Preference</a:t>
                        </a:r>
                        <a:endParaRPr kumimoji="0" lang="en-US" sz="16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Arial" panose="020B060402020202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103" name="Group 102">
                      <a:extLst>
                        <a:ext uri="{FF2B5EF4-FFF2-40B4-BE49-F238E27FC236}">
                          <a16:creationId xmlns:a16="http://schemas.microsoft.com/office/drawing/2014/main" id="{30803E0B-3C28-4725-9E57-60D8DD74536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68019" y="1982420"/>
                      <a:ext cx="672999" cy="803275"/>
                      <a:chOff x="1068019" y="1982420"/>
                      <a:chExt cx="1300696" cy="552450"/>
                    </a:xfrm>
                    <a:solidFill>
                      <a:srgbClr val="4F81BD"/>
                    </a:solidFill>
                  </p:grpSpPr>
                  <p:sp>
                    <p:nvSpPr>
                      <p:cNvPr id="113" name="Rectangle: Rounded Corners 112">
                        <a:extLst>
                          <a:ext uri="{FF2B5EF4-FFF2-40B4-BE49-F238E27FC236}">
                            <a16:creationId xmlns:a16="http://schemas.microsoft.com/office/drawing/2014/main" id="{2C1F12A5-8581-407A-869C-BFC46A036C9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38282" y="1982420"/>
                        <a:ext cx="1114425" cy="552450"/>
                      </a:xfrm>
                      <a:prstGeom prst="roundRect">
                        <a:avLst/>
                      </a:prstGeom>
                      <a:grpFill/>
                      <a:ln w="254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6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114" name="Text Box 294">
                        <a:extLst>
                          <a:ext uri="{FF2B5EF4-FFF2-40B4-BE49-F238E27FC236}">
                            <a16:creationId xmlns:a16="http://schemas.microsoft.com/office/drawing/2014/main" id="{D9B1CA3D-E6E1-4486-BCD6-7005DA7FBD49}"/>
                          </a:ext>
                        </a:extLst>
                      </p:cNvPr>
                      <p:cNvSpPr txBox="1"/>
                      <p:nvPr/>
                    </p:nvSpPr>
                    <p:spPr>
                      <a:xfrm flipH="1">
                        <a:off x="1068019" y="2008423"/>
                        <a:ext cx="1300696" cy="495300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</p:spPr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15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kumimoji="0" lang="en-US" sz="16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FFFFFF"/>
                            </a:solidFill>
                            <a:effectLst/>
                            <a:uLnTx/>
                            <a:uFillTx/>
                            <a:latin typeface="Cambria" panose="02040503050406030204" pitchFamily="18" charset="0"/>
                            <a:ea typeface="Arial" panose="020B0604020202020204" pitchFamily="34" charset="0"/>
                            <a:cs typeface="Cambria" panose="02040503050406030204" pitchFamily="18" charset="0"/>
                          </a:rPr>
                          <a:t>Hedonic Wage</a:t>
                        </a:r>
                        <a:endParaRPr kumimoji="0" lang="en-US" sz="16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Arial" panose="020B060402020202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104" name="Group 103">
                      <a:extLst>
                        <a:ext uri="{FF2B5EF4-FFF2-40B4-BE49-F238E27FC236}">
                          <a16:creationId xmlns:a16="http://schemas.microsoft.com/office/drawing/2014/main" id="{73EF34CF-1EBF-42DF-A52C-841CD5985A1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275028" y="1975104"/>
                      <a:ext cx="872567" cy="818515"/>
                      <a:chOff x="2275027" y="1975104"/>
                      <a:chExt cx="1483524" cy="552450"/>
                    </a:xfrm>
                    <a:solidFill>
                      <a:srgbClr val="4F81BD"/>
                    </a:solidFill>
                  </p:grpSpPr>
                  <p:sp>
                    <p:nvSpPr>
                      <p:cNvPr id="111" name="Rectangle: Rounded Corners 110">
                        <a:extLst>
                          <a:ext uri="{FF2B5EF4-FFF2-40B4-BE49-F238E27FC236}">
                            <a16:creationId xmlns:a16="http://schemas.microsoft.com/office/drawing/2014/main" id="{091165C7-48B2-4D63-A548-2C98F039853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465950" y="1975104"/>
                        <a:ext cx="1114425" cy="552450"/>
                      </a:xfrm>
                      <a:prstGeom prst="roundRect">
                        <a:avLst/>
                      </a:prstGeom>
                      <a:grpFill/>
                      <a:ln w="254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6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112" name="Text Box 297">
                        <a:extLst>
                          <a:ext uri="{FF2B5EF4-FFF2-40B4-BE49-F238E27FC236}">
                            <a16:creationId xmlns:a16="http://schemas.microsoft.com/office/drawing/2014/main" id="{327560E1-9F00-4187-9873-9C4EB0ECDB1D}"/>
                          </a:ext>
                        </a:extLst>
                      </p:cNvPr>
                      <p:cNvSpPr txBox="1"/>
                      <p:nvPr/>
                    </p:nvSpPr>
                    <p:spPr>
                      <a:xfrm flipH="1">
                        <a:off x="2275027" y="2001106"/>
                        <a:ext cx="1483524" cy="495300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</p:spPr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15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kumimoji="0" lang="en-US" sz="16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FFFFFF"/>
                            </a:solidFill>
                            <a:effectLst/>
                            <a:uLnTx/>
                            <a:uFillTx/>
                            <a:latin typeface="Cambria" panose="02040503050406030204" pitchFamily="18" charset="0"/>
                            <a:ea typeface="Arial" panose="020B0604020202020204" pitchFamily="34" charset="0"/>
                            <a:cs typeface="Cambria" panose="02040503050406030204" pitchFamily="18" charset="0"/>
                          </a:rPr>
                          <a:t>Contingent Valuation</a:t>
                        </a:r>
                        <a:endParaRPr kumimoji="0" lang="en-US" sz="16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Arial" panose="020B060402020202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105" name="Group 104">
                      <a:extLst>
                        <a:ext uri="{FF2B5EF4-FFF2-40B4-BE49-F238E27FC236}">
                          <a16:creationId xmlns:a16="http://schemas.microsoft.com/office/drawing/2014/main" id="{3754F725-E6CB-480D-80B8-243612BF65B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633671" y="1975104"/>
                      <a:ext cx="765079" cy="818515"/>
                      <a:chOff x="1610477" y="1975104"/>
                      <a:chExt cx="1284040" cy="552450"/>
                    </a:xfrm>
                    <a:solidFill>
                      <a:srgbClr val="4F81BD"/>
                    </a:solidFill>
                  </p:grpSpPr>
                  <p:sp>
                    <p:nvSpPr>
                      <p:cNvPr id="109" name="Rectangle: Rounded Corners 108">
                        <a:extLst>
                          <a:ext uri="{FF2B5EF4-FFF2-40B4-BE49-F238E27FC236}">
                            <a16:creationId xmlns:a16="http://schemas.microsoft.com/office/drawing/2014/main" id="{A930C4C6-8B30-4677-BD1F-33EF61C5311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731749" y="1975104"/>
                        <a:ext cx="1114425" cy="552450"/>
                      </a:xfrm>
                      <a:prstGeom prst="roundRect">
                        <a:avLst/>
                      </a:prstGeom>
                      <a:grpFill/>
                      <a:ln w="254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6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110" name="Text Box 310">
                        <a:extLst>
                          <a:ext uri="{FF2B5EF4-FFF2-40B4-BE49-F238E27FC236}">
                            <a16:creationId xmlns:a16="http://schemas.microsoft.com/office/drawing/2014/main" id="{3C1573AB-44CF-40B6-9899-C75E4E1A76E2}"/>
                          </a:ext>
                        </a:extLst>
                      </p:cNvPr>
                      <p:cNvSpPr txBox="1"/>
                      <p:nvPr/>
                    </p:nvSpPr>
                    <p:spPr>
                      <a:xfrm flipH="1">
                        <a:off x="1610477" y="2001106"/>
                        <a:ext cx="1284040" cy="495300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</p:spPr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15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kumimoji="0" lang="en-US" sz="16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FFFFFF"/>
                            </a:solidFill>
                            <a:effectLst/>
                            <a:uLnTx/>
                            <a:uFillTx/>
                            <a:latin typeface="Cambria" panose="02040503050406030204" pitchFamily="18" charset="0"/>
                            <a:ea typeface="Arial" panose="020B0604020202020204" pitchFamily="34" charset="0"/>
                            <a:cs typeface="Cambria" panose="02040503050406030204" pitchFamily="18" charset="0"/>
                          </a:rPr>
                          <a:t>Averting Behaviors</a:t>
                        </a:r>
                        <a:endParaRPr kumimoji="0" lang="en-US" sz="16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Arial" panose="020B060402020202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106" name="Group 105">
                      <a:extLst>
                        <a:ext uri="{FF2B5EF4-FFF2-40B4-BE49-F238E27FC236}">
                          <a16:creationId xmlns:a16="http://schemas.microsoft.com/office/drawing/2014/main" id="{80EC1702-8A42-4DFE-BD85-D4D7CF1981F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991916" y="1982420"/>
                      <a:ext cx="800100" cy="803884"/>
                      <a:chOff x="2991916" y="1982420"/>
                      <a:chExt cx="1296630" cy="552450"/>
                    </a:xfrm>
                    <a:solidFill>
                      <a:srgbClr val="4F81BD"/>
                    </a:solidFill>
                  </p:grpSpPr>
                  <p:sp>
                    <p:nvSpPr>
                      <p:cNvPr id="107" name="Rectangle: Rounded Corners 106">
                        <a:extLst>
                          <a:ext uri="{FF2B5EF4-FFF2-40B4-BE49-F238E27FC236}">
                            <a16:creationId xmlns:a16="http://schemas.microsoft.com/office/drawing/2014/main" id="{EB4934DA-6FB5-4455-9CDC-3151B6307E2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11607" y="1982420"/>
                        <a:ext cx="1114425" cy="552450"/>
                      </a:xfrm>
                      <a:prstGeom prst="roundRect">
                        <a:avLst/>
                      </a:prstGeom>
                      <a:grpFill/>
                      <a:ln w="254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6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108" name="Text Box 313">
                        <a:extLst>
                          <a:ext uri="{FF2B5EF4-FFF2-40B4-BE49-F238E27FC236}">
                            <a16:creationId xmlns:a16="http://schemas.microsoft.com/office/drawing/2014/main" id="{5F9567D1-90AD-447C-B635-CE67714E02CE}"/>
                          </a:ext>
                        </a:extLst>
                      </p:cNvPr>
                      <p:cNvSpPr txBox="1"/>
                      <p:nvPr/>
                    </p:nvSpPr>
                    <p:spPr>
                      <a:xfrm flipH="1">
                        <a:off x="2991916" y="2008422"/>
                        <a:ext cx="1296630" cy="495300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</p:spPr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15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kumimoji="0" lang="en-US" sz="16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FFFFFF"/>
                            </a:solidFill>
                            <a:effectLst/>
                            <a:uLnTx/>
                            <a:uFillTx/>
                            <a:latin typeface="Cambria" panose="02040503050406030204" pitchFamily="18" charset="0"/>
                            <a:ea typeface="Arial" panose="020B0604020202020204" pitchFamily="34" charset="0"/>
                            <a:cs typeface="Cambria" panose="02040503050406030204" pitchFamily="18" charset="0"/>
                          </a:rPr>
                          <a:t>Discrete Choice Modeling</a:t>
                        </a:r>
                        <a:endParaRPr kumimoji="0" lang="en-US" sz="16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Arial" panose="020B0604020202020204" pitchFamily="34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87" name="Group 86">
                    <a:extLst>
                      <a:ext uri="{FF2B5EF4-FFF2-40B4-BE49-F238E27FC236}">
                        <a16:creationId xmlns:a16="http://schemas.microsoft.com/office/drawing/2014/main" id="{C3ECA426-7900-459D-92AD-7EF199D1B152}"/>
                      </a:ext>
                    </a:extLst>
                  </p:cNvPr>
                  <p:cNvGrpSpPr/>
                  <p:nvPr/>
                </p:nvGrpSpPr>
                <p:grpSpPr>
                  <a:xfrm>
                    <a:off x="5092408" y="65837"/>
                    <a:ext cx="2127059" cy="2727782"/>
                    <a:chOff x="5092408" y="65837"/>
                    <a:chExt cx="2127059" cy="2727782"/>
                  </a:xfrm>
                </p:grpSpPr>
                <p:grpSp>
                  <p:nvGrpSpPr>
                    <p:cNvPr id="88" name="Group 87">
                      <a:extLst>
                        <a:ext uri="{FF2B5EF4-FFF2-40B4-BE49-F238E27FC236}">
                          <a16:creationId xmlns:a16="http://schemas.microsoft.com/office/drawing/2014/main" id="{85937751-583F-4630-8612-2965E0B5850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179161" y="65837"/>
                      <a:ext cx="2009775" cy="818515"/>
                      <a:chOff x="5179161" y="65837"/>
                      <a:chExt cx="1114425" cy="552450"/>
                    </a:xfrm>
                    <a:solidFill>
                      <a:srgbClr val="F79646">
                        <a:lumMod val="75000"/>
                      </a:srgbClr>
                    </a:solidFill>
                  </p:grpSpPr>
                  <p:sp>
                    <p:nvSpPr>
                      <p:cNvPr id="98" name="Rectangle: Rounded Corners 97">
                        <a:extLst>
                          <a:ext uri="{FF2B5EF4-FFF2-40B4-BE49-F238E27FC236}">
                            <a16:creationId xmlns:a16="http://schemas.microsoft.com/office/drawing/2014/main" id="{4D6317CD-27A9-4187-B8C3-C7D2A0BC585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79161" y="65837"/>
                        <a:ext cx="1114425" cy="552450"/>
                      </a:xfrm>
                      <a:prstGeom prst="roundRect">
                        <a:avLst/>
                      </a:prstGeom>
                      <a:grpFill/>
                      <a:ln w="254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6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99" name="Text Box 317">
                        <a:extLst>
                          <a:ext uri="{FF2B5EF4-FFF2-40B4-BE49-F238E27FC236}">
                            <a16:creationId xmlns:a16="http://schemas.microsoft.com/office/drawing/2014/main" id="{6410C56B-7592-4B8F-9724-DB61A0EF306B}"/>
                          </a:ext>
                        </a:extLst>
                      </p:cNvPr>
                      <p:cNvSpPr txBox="1"/>
                      <p:nvPr/>
                    </p:nvSpPr>
                    <p:spPr>
                      <a:xfrm flipH="1">
                        <a:off x="5218164" y="91839"/>
                        <a:ext cx="1028700" cy="495300"/>
                      </a:xfrm>
                      <a:prstGeom prst="rect">
                        <a:avLst/>
                      </a:prstGeom>
                      <a:solidFill>
                        <a:srgbClr val="F79646">
                          <a:lumMod val="75000"/>
                        </a:srgbClr>
                      </a:solidFill>
                      <a:ln w="6350">
                        <a:noFill/>
                      </a:ln>
                    </p:spPr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15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kumimoji="0" lang="en-US" sz="16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FFFFFF"/>
                            </a:solidFill>
                            <a:effectLst/>
                            <a:uLnTx/>
                            <a:uFillTx/>
                            <a:latin typeface="Cambria" panose="02040503050406030204" pitchFamily="18" charset="0"/>
                            <a:ea typeface="Arial" panose="020B0604020202020204" pitchFamily="34" charset="0"/>
                            <a:cs typeface="Cambria" panose="02040503050406030204" pitchFamily="18" charset="0"/>
                          </a:rPr>
                          <a:t>Proxy Approaches</a:t>
                        </a:r>
                        <a:endParaRPr kumimoji="0" lang="en-US" sz="16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Arial" panose="020B060402020202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89" name="Group 88">
                      <a:extLst>
                        <a:ext uri="{FF2B5EF4-FFF2-40B4-BE49-F238E27FC236}">
                          <a16:creationId xmlns:a16="http://schemas.microsoft.com/office/drawing/2014/main" id="{ECCE3ACD-81EC-4579-A0FA-0C7BE78E098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488582" y="1975104"/>
                      <a:ext cx="730885" cy="818515"/>
                      <a:chOff x="6488582" y="1975104"/>
                      <a:chExt cx="1205090" cy="552450"/>
                    </a:xfrm>
                    <a:solidFill>
                      <a:srgbClr val="F79646">
                        <a:lumMod val="75000"/>
                      </a:srgbClr>
                    </a:solidFill>
                  </p:grpSpPr>
                  <p:sp>
                    <p:nvSpPr>
                      <p:cNvPr id="96" name="Rectangle: Rounded Corners 95">
                        <a:extLst>
                          <a:ext uri="{FF2B5EF4-FFF2-40B4-BE49-F238E27FC236}">
                            <a16:creationId xmlns:a16="http://schemas.microsoft.com/office/drawing/2014/main" id="{1DAEEB6A-7543-4A30-85AD-33BB2BC30C5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532159" y="1975104"/>
                        <a:ext cx="1114425" cy="552450"/>
                      </a:xfrm>
                      <a:prstGeom prst="roundRect">
                        <a:avLst/>
                      </a:prstGeom>
                      <a:grpFill/>
                      <a:ln w="254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6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97" name="Text Box 192">
                        <a:extLst>
                          <a:ext uri="{FF2B5EF4-FFF2-40B4-BE49-F238E27FC236}">
                            <a16:creationId xmlns:a16="http://schemas.microsoft.com/office/drawing/2014/main" id="{56D77699-4DB0-49A7-972A-EF8A21272B4C}"/>
                          </a:ext>
                        </a:extLst>
                      </p:cNvPr>
                      <p:cNvSpPr txBox="1"/>
                      <p:nvPr/>
                    </p:nvSpPr>
                    <p:spPr>
                      <a:xfrm flipH="1">
                        <a:off x="6488582" y="2001102"/>
                        <a:ext cx="1205090" cy="495300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</p:spPr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15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kumimoji="0" lang="en-US" sz="1600" b="0" i="0" u="none" strike="noStrike" kern="0" cap="none" spc="0" normalizeH="0" baseline="0" noProof="0" dirty="0">
                            <a:ln>
                              <a:noFill/>
                            </a:ln>
                            <a:solidFill>
                              <a:srgbClr val="FFFFFF"/>
                            </a:solidFill>
                            <a:effectLst/>
                            <a:uLnTx/>
                            <a:uFillTx/>
                            <a:latin typeface="Cambria" panose="02040503050406030204" pitchFamily="18" charset="0"/>
                            <a:ea typeface="Arial" panose="020B0604020202020204" pitchFamily="34" charset="0"/>
                            <a:cs typeface="Cambria" panose="02040503050406030204" pitchFamily="18" charset="0"/>
                          </a:rPr>
                          <a:t>Constant Fraction of Mortality</a:t>
                        </a:r>
                        <a:endParaRPr kumimoji="0" lang="en-US" sz="16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Arial" panose="020B060402020202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90" name="Group 89">
                      <a:extLst>
                        <a:ext uri="{FF2B5EF4-FFF2-40B4-BE49-F238E27FC236}">
                          <a16:creationId xmlns:a16="http://schemas.microsoft.com/office/drawing/2014/main" id="{3EAF03AE-CDE0-4625-924B-C83EEFBEEEA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869227" y="1982420"/>
                      <a:ext cx="648613" cy="811199"/>
                      <a:chOff x="5838136" y="1982420"/>
                      <a:chExt cx="1239373" cy="547512"/>
                    </a:xfrm>
                    <a:solidFill>
                      <a:srgbClr val="F79646">
                        <a:lumMod val="75000"/>
                      </a:srgbClr>
                    </a:solidFill>
                  </p:grpSpPr>
                  <p:sp>
                    <p:nvSpPr>
                      <p:cNvPr id="94" name="Rectangle: Rounded Corners 93">
                        <a:extLst>
                          <a:ext uri="{FF2B5EF4-FFF2-40B4-BE49-F238E27FC236}">
                            <a16:creationId xmlns:a16="http://schemas.microsoft.com/office/drawing/2014/main" id="{4292D62D-8690-4900-A907-CEB87A45843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903366" y="1982420"/>
                        <a:ext cx="1114426" cy="547512"/>
                      </a:xfrm>
                      <a:prstGeom prst="roundRect">
                        <a:avLst/>
                      </a:prstGeom>
                      <a:grpFill/>
                      <a:ln w="254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6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95" name="Text Box 195">
                        <a:extLst>
                          <a:ext uri="{FF2B5EF4-FFF2-40B4-BE49-F238E27FC236}">
                            <a16:creationId xmlns:a16="http://schemas.microsoft.com/office/drawing/2014/main" id="{570C1310-E988-43C8-9169-9C62E219D0D2}"/>
                          </a:ext>
                        </a:extLst>
                      </p:cNvPr>
                      <p:cNvSpPr txBox="1"/>
                      <p:nvPr/>
                    </p:nvSpPr>
                    <p:spPr>
                      <a:xfrm flipH="1">
                        <a:off x="5838136" y="2008425"/>
                        <a:ext cx="1239373" cy="495300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</p:spPr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15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kumimoji="0" lang="en-US" sz="16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FFFFFF"/>
                            </a:solidFill>
                            <a:effectLst/>
                            <a:uLnTx/>
                            <a:uFillTx/>
                            <a:latin typeface="Cambria" panose="02040503050406030204" pitchFamily="18" charset="0"/>
                            <a:ea typeface="Arial" panose="020B0604020202020204" pitchFamily="34" charset="0"/>
                            <a:cs typeface="Cambria" panose="02040503050406030204" pitchFamily="18" charset="0"/>
                          </a:rPr>
                          <a:t>Jury Awards</a:t>
                        </a:r>
                        <a:endParaRPr kumimoji="0" lang="en-US" sz="16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Arial" panose="020B060402020202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91" name="Group 90">
                      <a:extLst>
                        <a:ext uri="{FF2B5EF4-FFF2-40B4-BE49-F238E27FC236}">
                          <a16:creationId xmlns:a16="http://schemas.microsoft.com/office/drawing/2014/main" id="{62208DB1-1213-4503-B7EA-BCC0097404D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092408" y="1975104"/>
                      <a:ext cx="840686" cy="818515"/>
                      <a:chOff x="5092408" y="1975104"/>
                      <a:chExt cx="1369547" cy="552450"/>
                    </a:xfrm>
                    <a:solidFill>
                      <a:srgbClr val="F79646">
                        <a:lumMod val="75000"/>
                      </a:srgbClr>
                    </a:solidFill>
                  </p:grpSpPr>
                  <p:sp>
                    <p:nvSpPr>
                      <p:cNvPr id="92" name="Rectangle: Rounded Corners 91">
                        <a:extLst>
                          <a:ext uri="{FF2B5EF4-FFF2-40B4-BE49-F238E27FC236}">
                            <a16:creationId xmlns:a16="http://schemas.microsoft.com/office/drawing/2014/main" id="{A0EBD045-2089-461A-89F2-4B03E4E32B5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243490" y="1975104"/>
                        <a:ext cx="1114425" cy="552450"/>
                      </a:xfrm>
                      <a:prstGeom prst="roundRect">
                        <a:avLst/>
                      </a:prstGeom>
                      <a:grpFill/>
                      <a:ln w="254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6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93" name="Text Box 198">
                        <a:extLst>
                          <a:ext uri="{FF2B5EF4-FFF2-40B4-BE49-F238E27FC236}">
                            <a16:creationId xmlns:a16="http://schemas.microsoft.com/office/drawing/2014/main" id="{FEA1B80E-1EEB-4245-BF53-C84DA9682B15}"/>
                          </a:ext>
                        </a:extLst>
                      </p:cNvPr>
                      <p:cNvSpPr txBox="1"/>
                      <p:nvPr/>
                    </p:nvSpPr>
                    <p:spPr>
                      <a:xfrm flipH="1">
                        <a:off x="5092408" y="2006736"/>
                        <a:ext cx="1369547" cy="495300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</p:spPr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15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kumimoji="0" lang="en-US" sz="1600" b="0" i="0" u="none" strike="noStrike" kern="0" cap="none" spc="0" normalizeH="0" baseline="0" noProof="0" dirty="0">
                            <a:ln>
                              <a:noFill/>
                            </a:ln>
                            <a:solidFill>
                              <a:srgbClr val="FFFFFF"/>
                            </a:solidFill>
                            <a:effectLst/>
                            <a:uLnTx/>
                            <a:uFillTx/>
                            <a:latin typeface="Cambria" panose="02040503050406030204" pitchFamily="18" charset="0"/>
                            <a:ea typeface="Arial" panose="020B0604020202020204" pitchFamily="34" charset="0"/>
                            <a:cs typeface="Cambria" panose="02040503050406030204" pitchFamily="18" charset="0"/>
                          </a:rPr>
                          <a:t>Monetized Quality-Adjusted Life Years</a:t>
                        </a:r>
                        <a:endParaRPr kumimoji="0" lang="en-US" sz="16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Arial" panose="020B0604020202020204" pitchFamily="34" charset="0"/>
                        </a:endParaRPr>
                      </a:p>
                    </p:txBody>
                  </p:sp>
                </p:grpSp>
              </p:grpSp>
            </p:grpSp>
            <p:sp>
              <p:nvSpPr>
                <p:cNvPr id="81" name="Text Box 2">
                  <a:extLst>
                    <a:ext uri="{FF2B5EF4-FFF2-40B4-BE49-F238E27FC236}">
                      <a16:creationId xmlns:a16="http://schemas.microsoft.com/office/drawing/2014/main" id="{F7B5F1FB-B33A-4D29-BB88-662514A22CA1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0" y="1002182"/>
                  <a:ext cx="1097280" cy="8343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ctr" anchorCtr="0">
                  <a:no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6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mbria" panose="02040503050406030204" pitchFamily="18" charset="0"/>
                      <a:ea typeface="Arial" panose="020B0604020202020204" pitchFamily="34" charset="0"/>
                      <a:cs typeface="Cambria" panose="02040503050406030204" pitchFamily="18" charset="0"/>
                    </a:rPr>
                    <a:t>Data Sources</a:t>
                  </a:r>
                  <a:endParaRPr kumimoji="0" lang="en-US" sz="16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Arial" panose="020B0604020202020204" pitchFamily="34" charset="0"/>
                  </a:endParaRPr>
                </a:p>
              </p:txBody>
            </p:sp>
            <p:sp>
              <p:nvSpPr>
                <p:cNvPr id="82" name="Text Box 2">
                  <a:extLst>
                    <a:ext uri="{FF2B5EF4-FFF2-40B4-BE49-F238E27FC236}">
                      <a16:creationId xmlns:a16="http://schemas.microsoft.com/office/drawing/2014/main" id="{17679632-0331-406C-9177-3F416704C8E7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5993" y="43891"/>
                  <a:ext cx="1080835" cy="8343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ctr" anchorCtr="0">
                  <a:no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6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mbria" panose="02040503050406030204" pitchFamily="18" charset="0"/>
                      <a:ea typeface="Arial" panose="020B0604020202020204" pitchFamily="34" charset="0"/>
                      <a:cs typeface="Cambria" panose="02040503050406030204" pitchFamily="18" charset="0"/>
                    </a:rPr>
                    <a:t>Conceptual Approach</a:t>
                  </a:r>
                  <a:endParaRPr kumimoji="0" lang="en-US" sz="16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Arial" panose="020B0604020202020204" pitchFamily="34" charset="0"/>
                  </a:endParaRPr>
                </a:p>
              </p:txBody>
            </p:sp>
            <p:sp>
              <p:nvSpPr>
                <p:cNvPr id="83" name="Text Box 2">
                  <a:extLst>
                    <a:ext uri="{FF2B5EF4-FFF2-40B4-BE49-F238E27FC236}">
                      <a16:creationId xmlns:a16="http://schemas.microsoft.com/office/drawing/2014/main" id="{5AA3224B-EF5B-449B-A27E-48B3D745E9E3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7492" y="1967788"/>
                  <a:ext cx="1046882" cy="8343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ctr" anchorCtr="0">
                  <a:no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6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mbria" panose="02040503050406030204" pitchFamily="18" charset="0"/>
                      <a:ea typeface="Arial" panose="020B0604020202020204" pitchFamily="34" charset="0"/>
                      <a:cs typeface="Cambria" panose="02040503050406030204" pitchFamily="18" charset="0"/>
                    </a:rPr>
                    <a:t>Method</a:t>
                  </a:r>
                  <a:endParaRPr kumimoji="0" lang="en-US" sz="16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Arial" panose="020B0604020202020204" pitchFamily="34" charset="0"/>
                  </a:endParaRPr>
                </a:p>
              </p:txBody>
            </p:sp>
          </p:grpSp>
          <p:sp>
            <p:nvSpPr>
              <p:cNvPr id="79" name="Rectangle: Rounded Corners 78">
                <a:extLst>
                  <a:ext uri="{FF2B5EF4-FFF2-40B4-BE49-F238E27FC236}">
                    <a16:creationId xmlns:a16="http://schemas.microsoft.com/office/drawing/2014/main" id="{A046B32E-078A-417C-8DAA-880F49D36FDF}"/>
                  </a:ext>
                </a:extLst>
              </p:cNvPr>
              <p:cNvSpPr/>
              <p:nvPr/>
            </p:nvSpPr>
            <p:spPr>
              <a:xfrm>
                <a:off x="4295869" y="900820"/>
                <a:ext cx="1660551" cy="691210"/>
              </a:xfrm>
              <a:prstGeom prst="roundRect">
                <a:avLst/>
              </a:prstGeom>
              <a:solidFill>
                <a:srgbClr val="F79646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77" name="Text Box 203">
              <a:extLst>
                <a:ext uri="{FF2B5EF4-FFF2-40B4-BE49-F238E27FC236}">
                  <a16:creationId xmlns:a16="http://schemas.microsoft.com/office/drawing/2014/main" id="{74FA49FC-98AC-45CA-B814-C6BFE350389C}"/>
                </a:ext>
              </a:extLst>
            </p:cNvPr>
            <p:cNvSpPr txBox="1"/>
            <p:nvPr/>
          </p:nvSpPr>
          <p:spPr>
            <a:xfrm flipH="1">
              <a:off x="4359244" y="923453"/>
              <a:ext cx="1536804" cy="628726"/>
            </a:xfrm>
            <a:prstGeom prst="rect">
              <a:avLst/>
            </a:prstGeom>
            <a:solidFill>
              <a:srgbClr val="F79646">
                <a:lumMod val="75000"/>
              </a:srgbClr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mbria" panose="02040503050406030204" pitchFamily="18" charset="0"/>
                  <a:ea typeface="Arial" panose="020B0604020202020204" pitchFamily="34" charset="0"/>
                  <a:cs typeface="Cambria" panose="02040503050406030204" pitchFamily="18" charset="0"/>
                </a:rPr>
                <a:t>Indirect Data Sources</a:t>
              </a: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229844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1716" y="92827"/>
            <a:ext cx="6869084" cy="1143000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Federal Agency Practices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713836"/>
            <a:ext cx="5638800" cy="84111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br>
              <a:rPr lang="en-US" dirty="0"/>
            </a:br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93FF1-7A41-AB49-B24D-309184424BEF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5" name="Picture 20" descr="branding-logo-hi-r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01614"/>
            <a:ext cx="2667000" cy="78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B225062-19BA-D140-8038-E2ACB5C0AE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10201" y="2299624"/>
            <a:ext cx="5684420" cy="377563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8B80197-2F1F-C74C-B586-ECD2597EDDE5}"/>
              </a:ext>
            </a:extLst>
          </p:cNvPr>
          <p:cNvSpPr txBox="1"/>
          <p:nvPr/>
        </p:nvSpPr>
        <p:spPr>
          <a:xfrm>
            <a:off x="232756" y="1229614"/>
            <a:ext cx="95970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Reviewed any agency-wide guidance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Recent rulemakings that valued nonfatal health effects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2611978-906A-904F-A98D-C148F69A9234}"/>
              </a:ext>
            </a:extLst>
          </p:cNvPr>
          <p:cNvSpPr txBox="1"/>
          <p:nvPr/>
        </p:nvSpPr>
        <p:spPr>
          <a:xfrm>
            <a:off x="5416062" y="6092692"/>
            <a:ext cx="4648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Source: </a:t>
            </a:r>
            <a:r>
              <a:rPr lang="en-US" sz="1000" dirty="0" err="1"/>
              <a:t>Reginfo.gov</a:t>
            </a:r>
            <a:r>
              <a:rPr lang="en-US" sz="1000" dirty="0"/>
              <a:t>, 2019. Accessed 6/8/2019.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6BBE379-BAC1-9F46-B1FD-483825C02858}"/>
              </a:ext>
            </a:extLst>
          </p:cNvPr>
          <p:cNvSpPr txBox="1"/>
          <p:nvPr/>
        </p:nvSpPr>
        <p:spPr>
          <a:xfrm>
            <a:off x="232756" y="2060611"/>
            <a:ext cx="525364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Agencies reviewed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Environmental Protection Agency (EPA)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Department of Health and Human Services (HHS)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Department of Transportation (DOT)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Department of Labor (DOL)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Department of Agriculture (USDA)</a:t>
            </a:r>
          </a:p>
        </p:txBody>
      </p:sp>
    </p:spTree>
    <p:extLst>
      <p:ext uri="{BB962C8B-B14F-4D97-AF65-F5344CB8AC3E}">
        <p14:creationId xmlns:p14="http://schemas.microsoft.com/office/powerpoint/2010/main" val="6247048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8318" y="136525"/>
            <a:ext cx="6862482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/>
              <a:t>Valuing Morbidity White Paper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1706" y="1490663"/>
            <a:ext cx="10009094" cy="4825077"/>
          </a:xfrm>
        </p:spPr>
        <p:txBody>
          <a:bodyPr>
            <a:normAutofit/>
          </a:bodyPr>
          <a:lstStyle/>
          <a:p>
            <a:pPr fontAlgn="base"/>
            <a:r>
              <a:rPr lang="en-US" dirty="0"/>
              <a:t>Willingness to pay is the theoretically correct method for the valuation of nonfatal health effects </a:t>
            </a:r>
          </a:p>
          <a:p>
            <a:pPr fontAlgn="base"/>
            <a:r>
              <a:rPr lang="en-US" dirty="0"/>
              <a:t>Very few if any WTP studies have been conducted for most nonfatal illnesses</a:t>
            </a:r>
          </a:p>
          <a:p>
            <a:pPr fontAlgn="base"/>
            <a:r>
              <a:rPr lang="en-US" dirty="0"/>
              <a:t>Cost of Illness estimates are believed to significantly underestimate WTP, but may serve as a lower bound estimate</a:t>
            </a:r>
          </a:p>
          <a:p>
            <a:pPr fontAlgn="base"/>
            <a:r>
              <a:rPr lang="en-US" dirty="0"/>
              <a:t>Monetized QALY approaches have been used in the absence of available WTP studies</a:t>
            </a:r>
          </a:p>
          <a:p>
            <a:pPr fontAlgn="base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93FF1-7A41-AB49-B24D-309184424BEF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5" name="Picture 20" descr="branding-logo-hi-r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01614"/>
            <a:ext cx="2667000" cy="78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968393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500741"/>
            <a:ext cx="9144000" cy="1856518"/>
          </a:xfrm>
        </p:spPr>
        <p:txBody>
          <a:bodyPr>
            <a:normAutofit/>
          </a:bodyPr>
          <a:lstStyle/>
          <a:p>
            <a:r>
              <a:rPr lang="en-US" dirty="0">
                <a:cs typeface="Arial" pitchFamily="34" charset="0"/>
              </a:rPr>
              <a:t>Preliminary Nonfatal Cancer Value Estimates</a:t>
            </a:r>
            <a:endParaRPr lang="en-US" sz="2400" dirty="0">
              <a:cs typeface="Arial" pitchFamily="34" charset="0"/>
            </a:endParaRPr>
          </a:p>
        </p:txBody>
      </p:sp>
      <p:pic>
        <p:nvPicPr>
          <p:cNvPr id="5" name="Picture 20" descr="branding-logo-hi-r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232506"/>
            <a:ext cx="5486400" cy="162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202418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61D6BF-A8D5-A748-B5D1-8F8857494D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8318" y="103249"/>
            <a:ext cx="7789582" cy="1103252"/>
          </a:xfrm>
        </p:spPr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F5AF55-7BF8-6546-A282-22F17FDB53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885" y="1041401"/>
            <a:ext cx="11094915" cy="914397"/>
          </a:xfrm>
        </p:spPr>
        <p:txBody>
          <a:bodyPr>
            <a:normAutofit/>
          </a:bodyPr>
          <a:lstStyle/>
          <a:p>
            <a:r>
              <a:rPr lang="en-US" dirty="0"/>
              <a:t>Estimated values for an averted case of nonfatal cancer using a monetized Quality-Adjusted Life Year (QALY) approach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136B96E-E456-9D4E-ABED-BA2D51169AE7}"/>
              </a:ext>
            </a:extLst>
          </p:cNvPr>
          <p:cNvSpPr txBox="1"/>
          <p:nvPr/>
        </p:nvSpPr>
        <p:spPr>
          <a:xfrm>
            <a:off x="254870" y="1805927"/>
            <a:ext cx="6002215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QALYs combine expected life years remaining and the health-related quality of life (HRQL) of those years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Followed HHS Guidelines for developing $ per QALY estimates and the expected QALYs remaining for the baseline (without illness) case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Defined illness profiles for the ‘with cancer’ cases with Markov models from existing Cost Effectiveness Analysis studies</a:t>
            </a:r>
          </a:p>
          <a:p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05F6F64-CE75-EF45-8BA8-C98EEEEC9DF2}"/>
              </a:ext>
            </a:extLst>
          </p:cNvPr>
          <p:cNvGrpSpPr/>
          <p:nvPr/>
        </p:nvGrpSpPr>
        <p:grpSpPr>
          <a:xfrm>
            <a:off x="6096000" y="1955799"/>
            <a:ext cx="5995257" cy="5091339"/>
            <a:chOff x="6419242" y="1758951"/>
            <a:chExt cx="5672015" cy="5288187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25687B31-E80F-0243-99D2-C2A9169CDAFD}"/>
                </a:ext>
              </a:extLst>
            </p:cNvPr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19242" y="1758951"/>
              <a:ext cx="5513873" cy="4787900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AC52E7B3-1C16-944A-8EE0-37C79E7E348F}"/>
                </a:ext>
              </a:extLst>
            </p:cNvPr>
            <p:cNvSpPr txBox="1"/>
            <p:nvPr/>
          </p:nvSpPr>
          <p:spPr>
            <a:xfrm>
              <a:off x="6571642" y="6462363"/>
              <a:ext cx="551961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Figure 2. QALY Gain from an Avoided Illness</a:t>
              </a:r>
              <a:endParaRPr lang="en-US" sz="1400" i="1" dirty="0"/>
            </a:p>
            <a:p>
              <a:endParaRPr lang="en-US" dirty="0"/>
            </a:p>
          </p:txBody>
        </p:sp>
      </p:grpSp>
      <p:pic>
        <p:nvPicPr>
          <p:cNvPr id="8" name="Picture 20" descr="branding-logo-hi-res">
            <a:extLst>
              <a:ext uri="{FF2B5EF4-FFF2-40B4-BE49-F238E27FC236}">
                <a16:creationId xmlns:a16="http://schemas.microsoft.com/office/drawing/2014/main" id="{C3E0FC43-271F-44F9-A60C-92F020B119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5100" y="85604"/>
            <a:ext cx="2667000" cy="78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583315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ED311BD9C53A64BA35A594801500659" ma:contentTypeVersion="13" ma:contentTypeDescription="Create a new document." ma:contentTypeScope="" ma:versionID="4fea3d38e1908529d120de8c6ca3d017">
  <xsd:schema xmlns:xsd="http://www.w3.org/2001/XMLSchema" xmlns:xs="http://www.w3.org/2001/XMLSchema" xmlns:p="http://schemas.microsoft.com/office/2006/metadata/properties" xmlns:ns1="http://schemas.microsoft.com/sharepoint/v3" xmlns:ns3="0cecad8f-305c-4ab2-8046-db3b11566c17" xmlns:ns4="087ed9da-973a-458e-ba2b-639733953c26" targetNamespace="http://schemas.microsoft.com/office/2006/metadata/properties" ma:root="true" ma:fieldsID="465f70dd4b74aa24a1ef1fdca428d400" ns1:_="" ns3:_="" ns4:_="">
    <xsd:import namespace="http://schemas.microsoft.com/sharepoint/v3"/>
    <xsd:import namespace="0cecad8f-305c-4ab2-8046-db3b11566c17"/>
    <xsd:import namespace="087ed9da-973a-458e-ba2b-639733953c2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1:_ip_UnifiedCompliancePolicyProperties" minOccurs="0"/>
                <xsd:element ref="ns1:_ip_UnifiedCompliancePolicyUIAc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cecad8f-305c-4ab2-8046-db3b11566c1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87ed9da-973a-458e-ba2b-639733953c26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397C37F-6AA2-411A-9F98-EDC202CAD60A}">
  <ds:schemaRefs>
    <ds:schemaRef ds:uri="http://schemas.microsoft.com/office/infopath/2007/PartnerControls"/>
    <ds:schemaRef ds:uri="http://purl.org/dc/terms/"/>
    <ds:schemaRef ds:uri="http://schemas.openxmlformats.org/package/2006/metadata/core-properties"/>
    <ds:schemaRef ds:uri="http://schemas.microsoft.com/sharepoint/v3"/>
    <ds:schemaRef ds:uri="http://www.w3.org/XML/1998/namespace"/>
    <ds:schemaRef ds:uri="http://schemas.microsoft.com/office/2006/documentManagement/types"/>
    <ds:schemaRef ds:uri="http://purl.org/dc/dcmitype/"/>
    <ds:schemaRef ds:uri="087ed9da-973a-458e-ba2b-639733953c26"/>
    <ds:schemaRef ds:uri="http://schemas.microsoft.com/office/2006/metadata/properties"/>
    <ds:schemaRef ds:uri="0cecad8f-305c-4ab2-8046-db3b11566c17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85F84815-CA5C-42F5-9C44-BF9972C8A4C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0cecad8f-305c-4ab2-8046-db3b11566c17"/>
    <ds:schemaRef ds:uri="087ed9da-973a-458e-ba2b-639733953c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ED64497-B064-44B3-ABBB-3D85B1CE9E3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1529</TotalTime>
  <Words>1608</Words>
  <Application>Microsoft Office PowerPoint</Application>
  <PresentationFormat>Widescreen</PresentationFormat>
  <Paragraphs>228</Paragraphs>
  <Slides>25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Arial</vt:lpstr>
      <vt:lpstr>Calibri</vt:lpstr>
      <vt:lpstr>Calibri Light</vt:lpstr>
      <vt:lpstr>Cambria</vt:lpstr>
      <vt:lpstr>Cambria Math</vt:lpstr>
      <vt:lpstr>Office Theme</vt:lpstr>
      <vt:lpstr>Valuing Nonfatal Cancer Risks in Cost-Benefit Analysis </vt:lpstr>
      <vt:lpstr>Background</vt:lpstr>
      <vt:lpstr>Literature Review </vt:lpstr>
      <vt:lpstr>Office of Management and Budget  Circular A-4</vt:lpstr>
      <vt:lpstr>Approaches to Valuation</vt:lpstr>
      <vt:lpstr>Federal Agency Practices</vt:lpstr>
      <vt:lpstr>Valuing Morbidity White Paper</vt:lpstr>
      <vt:lpstr>Preliminary Nonfatal Cancer Value Estimates</vt:lpstr>
      <vt:lpstr>Overview</vt:lpstr>
      <vt:lpstr>Modeling Approach and Assumptions</vt:lpstr>
      <vt:lpstr>Baseline - Expected QALYs</vt:lpstr>
      <vt:lpstr>Markov Chain Model</vt:lpstr>
      <vt:lpstr>Markov Chain Model</vt:lpstr>
      <vt:lpstr>Breast Cancer</vt:lpstr>
      <vt:lpstr>Breast Cancer</vt:lpstr>
      <vt:lpstr>Lung Cancer Model</vt:lpstr>
      <vt:lpstr>Value per QALY</vt:lpstr>
      <vt:lpstr>Value per QALY</vt:lpstr>
      <vt:lpstr>Results</vt:lpstr>
      <vt:lpstr>Discussion</vt:lpstr>
      <vt:lpstr>Conclusion</vt:lpstr>
      <vt:lpstr>References</vt:lpstr>
      <vt:lpstr>References</vt:lpstr>
      <vt:lpstr>Expected Utility Theory</vt:lpstr>
      <vt:lpstr>VSL – Time Adjustment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Nonfatal Cancer Valuation</dc:title>
  <dc:creator>Sharp, Amy E</dc:creator>
  <cp:lastModifiedBy>Leute, Jennifer E</cp:lastModifiedBy>
  <cp:revision>72</cp:revision>
  <dcterms:created xsi:type="dcterms:W3CDTF">2020-05-04T17:18:57Z</dcterms:created>
  <dcterms:modified xsi:type="dcterms:W3CDTF">2020-08-25T11:39:32Z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0x0101005ED311BD9C53A64BA35A594801500659</vt:lpwstr>
  </property>
</Properties>
</file>